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7" r:id="rId4"/>
    <p:sldId id="288" r:id="rId5"/>
    <p:sldId id="289" r:id="rId6"/>
    <p:sldId id="290" r:id="rId7"/>
    <p:sldId id="258" r:id="rId8"/>
    <p:sldId id="259" r:id="rId9"/>
    <p:sldId id="277" r:id="rId10"/>
    <p:sldId id="278" r:id="rId11"/>
    <p:sldId id="279" r:id="rId12"/>
    <p:sldId id="281" r:id="rId13"/>
    <p:sldId id="282" r:id="rId14"/>
    <p:sldId id="284" r:id="rId15"/>
    <p:sldId id="263" r:id="rId16"/>
    <p:sldId id="275" r:id="rId17"/>
    <p:sldId id="276" r:id="rId18"/>
    <p:sldId id="272" r:id="rId19"/>
    <p:sldId id="264" r:id="rId20"/>
    <p:sldId id="273" r:id="rId21"/>
    <p:sldId id="274" r:id="rId22"/>
    <p:sldId id="261" r:id="rId23"/>
    <p:sldId id="266" r:id="rId24"/>
    <p:sldId id="265" r:id="rId25"/>
    <p:sldId id="267" r:id="rId26"/>
    <p:sldId id="268" r:id="rId27"/>
    <p:sldId id="262" r:id="rId28"/>
    <p:sldId id="270" r:id="rId29"/>
    <p:sldId id="271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91A4"/>
    <a:srgbClr val="A3B3C0"/>
    <a:srgbClr val="5A96FF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6" autoAdjust="0"/>
    <p:restoredTop sz="94660"/>
  </p:normalViewPr>
  <p:slideViewPr>
    <p:cSldViewPr snapToGrid="0">
      <p:cViewPr varScale="1">
        <p:scale>
          <a:sx n="66" d="100"/>
          <a:sy n="66" d="100"/>
        </p:scale>
        <p:origin x="7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C33B9-4CA4-47E5-BBDB-2DEFF40E59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4C0FC8-DDE8-422A-8CC8-72E5523EF2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D85DED-0C85-473A-8FA3-B34774766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A05BE2-89D3-4C9D-9B63-DBE48F0A4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B19638-DA22-436B-BD5B-4E8072128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371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E5F1A-ACD5-4C2B-8491-C55C0455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FB759C-7B1B-4980-B302-96ACCE28C3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B8E332-7E63-4F42-972D-96B5EFBFC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668489-6B41-4CD0-B159-6172571D1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ED26FC-70D5-4491-8FF3-870A9091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36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9B614BB-68C7-401C-9BC1-A6F7F48C93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C16BD5-7CAA-4C24-BC71-72D55B02C6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4CCE27-9261-446F-8132-F098DB0F8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3B2289-881E-4DFA-81DB-92FE392CD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5656F-43C2-4C96-8931-FEAC0827E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277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FE2D75-ADBE-4768-A2ED-39785ECEE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AEAE18-1CFB-4C55-ACE5-2DC428958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CB4951-688A-4FD6-A6C3-00838C5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1BF18D-CF1D-44D1-AADB-10383DA03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B46A47-3351-45DF-BFEF-89A668E97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520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82A896-625C-4E8C-8E7A-0231BD93D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C7F8AC-B03E-4465-990F-79CF884BD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A111D3-8785-43C4-A60F-68A6780F8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4265D7-C424-4FD8-9717-12246B37C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C49A5E-F03D-4957-95BA-BD608671A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681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9D066-23C3-4FC8-B367-F92F6545A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244F75-C59E-4738-ADB2-F72E098535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0ACDAD-ADCA-4DAC-8D90-3F415F9A3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8EFC4E-57F0-47F9-9A98-700ECF6DE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CFA639-BF02-4007-BA58-B77751D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9AC160-2EEF-4816-B52F-C4B6249C8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59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2D2121-24D1-4AA9-883C-BF9564BE6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5D8155-FF86-456A-AB93-00C50C161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271D6-877F-410C-A95C-5E9544C3AB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D99FA68-4860-424C-B46A-EDC4565E7B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35D6EA-0A5A-4BCB-9665-CA3FAEF78C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D408584-E6B7-42FF-BD78-00E6C02CA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68F9332-AADD-4A39-A331-E5B046E3A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6F9731E-E111-49F9-8233-F2C09D599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280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7222A5-239A-4E0A-8DB1-808957C6B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708311-8731-4FD1-8292-D239DB242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DAF8F75-43EF-44E7-BFD7-4430F9655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B89F74-4271-4E68-89C3-CF835DCD3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741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16873CA-417B-4EA8-9D38-745AA8010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BBA456-0D0E-40F7-9D31-3E885B1E9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76C543-589D-4C7B-9559-24B26740A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45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6B8A9-CD77-4551-BAAB-FC35E2275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D58E9-6E71-41F5-90C2-2C5C7C483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98B5F8-AD39-4E08-8072-0F1958665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294E5E-0859-468D-A02C-1654DF979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47A4FE-73FA-4783-85A2-4565ED425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2643D3-9B0E-4D16-9C4F-82AF47E14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94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E0DC7B-33AC-41BB-9A75-B1FD14DFA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5BE1E4-71B7-471C-81AF-5F33435BD8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D07613-BB1C-46B5-A5B0-A7CBB50E94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397930-8E46-4B87-97E9-56926BC32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A04621-AC01-47B3-9163-4FD949B4B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720DBA-43D5-4331-A31F-3BD802336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298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DEE5B31-03DB-44B0-AA58-84E51394E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49DD40-81D6-4512-ACC5-BF3C73CC3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B22701-678A-469F-969C-0DC0032B79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B64BA-AFEF-4275-8A1B-34E0F65C2416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93DD99-751A-4C4A-AC25-0928F04C5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651D68-835B-426F-BE55-159ADA5D0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53527-98C2-4888-98FC-5EC115EF66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954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yongs/IMAKE" TargetMode="External"/><Relationship Id="rId2" Type="http://schemas.openxmlformats.org/officeDocument/2006/relationships/hyperlink" Target="https://youtu.be/G_GHQXAvJx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25.png"/><Relationship Id="rId21" Type="http://schemas.openxmlformats.org/officeDocument/2006/relationships/image" Target="../media/image43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24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19" Type="http://schemas.openxmlformats.org/officeDocument/2006/relationships/image" Target="../media/image41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hyperlink" Target="https://youtu.be/k1ESo20GuKQ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11" Type="http://schemas.openxmlformats.org/officeDocument/2006/relationships/image" Target="../media/image54.png"/><Relationship Id="rId5" Type="http://schemas.openxmlformats.org/officeDocument/2006/relationships/image" Target="../media/image48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youtu.be/JHossjURrx8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youtu.be/rWsZqp1jmtg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Euna789/CloneCod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6Q9ZaLvIgf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Euna789/AzureChatBo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qN0y5UWB3to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dahaelee/tooneview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99AF1-61FF-49CE-8BFC-48815D3AA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68575"/>
            <a:ext cx="9144000" cy="1033463"/>
          </a:xfrm>
        </p:spPr>
        <p:txBody>
          <a:bodyPr/>
          <a:lstStyle/>
          <a:p>
            <a:r>
              <a:rPr lang="ko-KR" altLang="en-US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김은아 포트폴리오</a:t>
            </a:r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A1CF366F-98B7-407E-9A6E-4E86B80B2E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069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67643413-F0A3-4493-B204-2237842B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tooneview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(</a:t>
            </a:r>
            <a:r>
              <a:rPr lang="ko-KR" altLang="en-US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투니뷰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1DB84672-9372-4696-B220-D17034328EF3}"/>
              </a:ext>
            </a:extLst>
          </p:cNvPr>
          <p:cNvSpPr txBox="1">
            <a:spLocks/>
          </p:cNvSpPr>
          <p:nvPr/>
        </p:nvSpPr>
        <p:spPr>
          <a:xfrm>
            <a:off x="1088190" y="1583791"/>
            <a:ext cx="3623509" cy="511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2 –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웹툰 검색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F5AB0B1-BFB0-4D07-8442-72BF6CCB7A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65" b="3644"/>
          <a:stretch/>
        </p:blipFill>
        <p:spPr>
          <a:xfrm>
            <a:off x="1088190" y="2594345"/>
            <a:ext cx="4741335" cy="247738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95A46D5-BFAF-4AE7-B33A-2B3D8A54EF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65" b="3644"/>
          <a:stretch/>
        </p:blipFill>
        <p:spPr>
          <a:xfrm>
            <a:off x="6362477" y="2594346"/>
            <a:ext cx="4741334" cy="247738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9CC924-DEE1-4F94-AE20-5E3A4F7AACB1}"/>
              </a:ext>
            </a:extLst>
          </p:cNvPr>
          <p:cNvSpPr txBox="1"/>
          <p:nvPr/>
        </p:nvSpPr>
        <p:spPr>
          <a:xfrm>
            <a:off x="3025159" y="5513723"/>
            <a:ext cx="6141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웹툰의 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제목별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작가별로 검색이 가능하다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데이터베이스에서 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select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를 통해 원하는 웹툰 정보를 가져온다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6240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67643413-F0A3-4493-B204-2237842B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tooneview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(</a:t>
            </a:r>
            <a:r>
              <a:rPr lang="ko-KR" altLang="en-US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투니뷰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1DB84672-9372-4696-B220-D17034328EF3}"/>
              </a:ext>
            </a:extLst>
          </p:cNvPr>
          <p:cNvSpPr txBox="1">
            <a:spLocks/>
          </p:cNvSpPr>
          <p:nvPr/>
        </p:nvSpPr>
        <p:spPr>
          <a:xfrm>
            <a:off x="1088190" y="1583791"/>
            <a:ext cx="3623509" cy="511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3 – </a:t>
            </a:r>
            <a:r>
              <a:rPr lang="ko-KR" altLang="en-US" sz="1800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리뷰어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</a:t>
            </a:r>
            <a:r>
              <a:rPr lang="ko-KR" altLang="en-US" sz="1800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팔로우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기능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9CC924-DEE1-4F94-AE20-5E3A4F7AACB1}"/>
              </a:ext>
            </a:extLst>
          </p:cNvPr>
          <p:cNvSpPr txBox="1"/>
          <p:nvPr/>
        </p:nvSpPr>
        <p:spPr>
          <a:xfrm>
            <a:off x="2532726" y="5435601"/>
            <a:ext cx="71265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다른 리뷰어의 프로필을 방문하고 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팔로우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및 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팔로우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취소를 할 수 있다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</a:p>
          <a:p>
            <a:pPr algn="ctr"/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팔로워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목록과 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팔로잉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목록 확인이 가능하며 클릭 시 해당 리뷰어의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프로필을 방문할 수 있다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BD949F-5959-4134-BD47-FFA6DFA38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41" t="25637" r="40635" b="4615"/>
          <a:stretch/>
        </p:blipFill>
        <p:spPr>
          <a:xfrm>
            <a:off x="4262592" y="2095500"/>
            <a:ext cx="3666813" cy="323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430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0ECB8-49B8-48FD-AF53-C780941B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IMAKE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– Interactive</a:t>
            </a:r>
            <a:r>
              <a:rPr lang="ko-KR" altLang="en-US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Media</a:t>
            </a:r>
            <a:r>
              <a:rPr lang="ko-KR" altLang="en-US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Art</a:t>
            </a:r>
            <a:r>
              <a:rPr lang="ko-KR" altLang="en-US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for Kids 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graphicFrame>
        <p:nvGraphicFramePr>
          <p:cNvPr id="9" name="표 53">
            <a:extLst>
              <a:ext uri="{FF2B5EF4-FFF2-40B4-BE49-F238E27FC236}">
                <a16:creationId xmlns:a16="http://schemas.microsoft.com/office/drawing/2014/main" id="{32CFAEE4-3E29-44D5-B62E-431B578DDB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0737126"/>
              </p:ext>
            </p:extLst>
          </p:nvPr>
        </p:nvGraphicFramePr>
        <p:xfrm>
          <a:off x="4691979" y="1919372"/>
          <a:ext cx="6583680" cy="400601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936924">
                  <a:extLst>
                    <a:ext uri="{9D8B030D-6E8A-4147-A177-3AD203B41FA5}">
                      <a16:colId xmlns:a16="http://schemas.microsoft.com/office/drawing/2014/main" val="630062831"/>
                    </a:ext>
                  </a:extLst>
                </a:gridCol>
                <a:gridCol w="4646756">
                  <a:extLst>
                    <a:ext uri="{9D8B030D-6E8A-4147-A177-3AD203B41FA5}">
                      <a16:colId xmlns:a16="http://schemas.microsoft.com/office/drawing/2014/main" val="4103667236"/>
                    </a:ext>
                  </a:extLst>
                </a:gridCol>
              </a:tblGrid>
              <a:tr h="1016333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개요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졸업프로젝트로 진행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아이들의 활동량 증가를 위한 인터랙티브 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키즈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컨텐츠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총 세가지의 컨텐츠를 담음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11241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개발기간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2019.09 – 2020.06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12405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개발환경 및 언어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Python, </a:t>
                      </a:r>
                      <a:r>
                        <a:rPr lang="en-US" altLang="ko-KR" sz="18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pygame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 OpenCV, MySQL, Django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331622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database</a:t>
                      </a: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MySQL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7077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개발인원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4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명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287581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주요 역할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프로그래밍 및 디자인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873326"/>
                  </a:ext>
                </a:extLst>
              </a:tr>
              <a:tr h="4262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발표 및 시연 영상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cs typeface="+mn-cs"/>
                          <a:hlinkClick r:id="rId2"/>
                        </a:rPr>
                        <a:t>https://youtu.be/G_GHQXAvJxs</a:t>
                      </a:r>
                      <a:r>
                        <a:rPr lang="en-US" altLang="ko-KR" sz="180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cs typeface="+mn-cs"/>
                        </a:rPr>
                        <a:t>  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25454"/>
                  </a:ext>
                </a:extLst>
              </a:tr>
              <a:tr h="4262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Github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hlinkClick r:id="rId3"/>
                        </a:rPr>
                        <a:t>https://github.com/vyongs/IMAKE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8529390"/>
                  </a:ext>
                </a:extLst>
              </a:tr>
            </a:tbl>
          </a:graphicData>
        </a:graphic>
      </p:graphicFrame>
      <p:pic>
        <p:nvPicPr>
          <p:cNvPr id="6" name="Google Shape;266;p39">
            <a:extLst>
              <a:ext uri="{FF2B5EF4-FFF2-40B4-BE49-F238E27FC236}">
                <a16:creationId xmlns:a16="http://schemas.microsoft.com/office/drawing/2014/main" id="{BE056BAD-5581-48C0-A49B-15B278B619B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7088" t="15010" r="43416" b="18570"/>
          <a:stretch/>
        </p:blipFill>
        <p:spPr>
          <a:xfrm>
            <a:off x="423510" y="2779791"/>
            <a:ext cx="3784673" cy="25183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1033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7AC2AA8-D81A-4373-A550-5FEA590F5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303" y="2356269"/>
            <a:ext cx="4230754" cy="31713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817759-36AD-4A4D-A361-13A91F41F602}"/>
              </a:ext>
            </a:extLst>
          </p:cNvPr>
          <p:cNvSpPr txBox="1"/>
          <p:nvPr/>
        </p:nvSpPr>
        <p:spPr>
          <a:xfrm>
            <a:off x="1058779" y="1588168"/>
            <a:ext cx="172996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사용자 인식방법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EFD74BC-117D-470A-A787-5C5CECE4C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IMAKE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– Interactive</a:t>
            </a:r>
            <a:r>
              <a:rPr lang="ko-KR" altLang="en-US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Media</a:t>
            </a:r>
            <a:r>
              <a:rPr lang="ko-KR" altLang="en-US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Art</a:t>
            </a:r>
            <a:r>
              <a:rPr lang="ko-KR" altLang="en-US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for Kids 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pic>
        <p:nvPicPr>
          <p:cNvPr id="9" name="Google Shape;156;p28">
            <a:extLst>
              <a:ext uri="{FF2B5EF4-FFF2-40B4-BE49-F238E27FC236}">
                <a16:creationId xmlns:a16="http://schemas.microsoft.com/office/drawing/2014/main" id="{5A7727E9-B9E0-4F5C-93D5-6DE3F573580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0613" t="22036" r="39324" b="10799"/>
          <a:stretch/>
        </p:blipFill>
        <p:spPr>
          <a:xfrm>
            <a:off x="6871459" y="2356269"/>
            <a:ext cx="4230754" cy="319289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7FEE94-49DA-4D36-88E4-340BDB87933B}"/>
              </a:ext>
            </a:extLst>
          </p:cNvPr>
          <p:cNvSpPr txBox="1"/>
          <p:nvPr/>
        </p:nvSpPr>
        <p:spPr>
          <a:xfrm>
            <a:off x="2512707" y="5741761"/>
            <a:ext cx="204594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HOUGH transform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88FDF2-23DE-4AB9-967C-21237F67F579}"/>
              </a:ext>
            </a:extLst>
          </p:cNvPr>
          <p:cNvSpPr txBox="1"/>
          <p:nvPr/>
        </p:nvSpPr>
        <p:spPr>
          <a:xfrm>
            <a:off x="7690231" y="5741761"/>
            <a:ext cx="259321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Background subtraction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9863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817759-36AD-4A4D-A361-13A91F41F602}"/>
              </a:ext>
            </a:extLst>
          </p:cNvPr>
          <p:cNvSpPr txBox="1"/>
          <p:nvPr/>
        </p:nvSpPr>
        <p:spPr>
          <a:xfrm>
            <a:off x="1058779" y="1588168"/>
            <a:ext cx="175240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-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세 가지 컨텐츠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EFD74BC-117D-470A-A787-5C5CECE4C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IMAKE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– Interactive</a:t>
            </a:r>
            <a:r>
              <a:rPr lang="ko-KR" altLang="en-US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Media</a:t>
            </a:r>
            <a:r>
              <a:rPr lang="ko-KR" altLang="en-US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Art</a:t>
            </a:r>
            <a:r>
              <a:rPr lang="ko-KR" altLang="en-US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2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for Kids 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2E38DFCE-D5AE-4726-AA8B-97A0EDC332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4" t="33264" r="55711" b="13824"/>
          <a:stretch/>
        </p:blipFill>
        <p:spPr>
          <a:xfrm>
            <a:off x="748485" y="2473694"/>
            <a:ext cx="3254921" cy="2464068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9D615463-31F3-4DA9-9780-CFD71724D5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3" t="33402" r="54605" b="14387"/>
          <a:stretch/>
        </p:blipFill>
        <p:spPr>
          <a:xfrm>
            <a:off x="4436729" y="2473694"/>
            <a:ext cx="3318542" cy="2464067"/>
          </a:xfrm>
          <a:prstGeom prst="rect">
            <a:avLst/>
          </a:prstGeom>
        </p:spPr>
      </p:pic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2E963CD0-7447-43A7-BFFB-E4FC0553FA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0" t="30877" r="53816" b="15789"/>
          <a:stretch/>
        </p:blipFill>
        <p:spPr>
          <a:xfrm>
            <a:off x="8188594" y="2473693"/>
            <a:ext cx="3300553" cy="24640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0A40A8F-8086-437C-B823-1ACA0357A5B7}"/>
              </a:ext>
            </a:extLst>
          </p:cNvPr>
          <p:cNvSpPr txBox="1"/>
          <p:nvPr/>
        </p:nvSpPr>
        <p:spPr>
          <a:xfrm>
            <a:off x="838200" y="5084624"/>
            <a:ext cx="2898550" cy="80021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1)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동물 발자국 찍기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발자국을 찍기 위해 걸음을 유도</a:t>
            </a:r>
            <a:endParaRPr lang="en-US" altLang="ko-KR" sz="1400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동물 얼굴</a:t>
            </a:r>
            <a:r>
              <a:rPr lang="en-US" altLang="ko-KR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  <a:r>
              <a:rPr lang="ko-KR" altLang="en-US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발자국</a:t>
            </a:r>
            <a:r>
              <a:rPr lang="en-US" altLang="ko-KR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  <a:r>
              <a:rPr lang="ko-KR" altLang="en-US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울음소리 매칭</a:t>
            </a:r>
            <a:endParaRPr lang="en-US" altLang="ko-KR" sz="1400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37847B-0D69-4C6F-A296-ADAED65AC1CF}"/>
              </a:ext>
            </a:extLst>
          </p:cNvPr>
          <p:cNvSpPr txBox="1"/>
          <p:nvPr/>
        </p:nvSpPr>
        <p:spPr>
          <a:xfrm>
            <a:off x="4649804" y="5084624"/>
            <a:ext cx="2438488" cy="80021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2)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불꽃 터뜨리기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온 몸의 움직임을 유도</a:t>
            </a:r>
            <a:endParaRPr lang="en-US" altLang="ko-KR" sz="1400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화려한 음향과 시각적 효과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BDE03E-251B-4AB1-B183-FADF18E01C2B}"/>
              </a:ext>
            </a:extLst>
          </p:cNvPr>
          <p:cNvSpPr txBox="1"/>
          <p:nvPr/>
        </p:nvSpPr>
        <p:spPr>
          <a:xfrm>
            <a:off x="8461408" y="5084624"/>
            <a:ext cx="3068469" cy="80021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3)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손 씻기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(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바이러스 퇴치작전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온 몸의 움직임을 유도</a:t>
            </a:r>
            <a:endParaRPr lang="en-US" altLang="ko-KR" sz="1400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손 씻기의 중요성을 알림</a:t>
            </a:r>
            <a:endParaRPr lang="en-US" altLang="ko-KR" sz="1400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6849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6F4DA-70B3-4546-9E60-4F3A1DAC9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Return of Bullet; 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graphicFrame>
        <p:nvGraphicFramePr>
          <p:cNvPr id="5" name="표 53">
            <a:extLst>
              <a:ext uri="{FF2B5EF4-FFF2-40B4-BE49-F238E27FC236}">
                <a16:creationId xmlns:a16="http://schemas.microsoft.com/office/drawing/2014/main" id="{DC2994E9-3D04-49D5-9911-23AE295BD5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985702"/>
              </p:ext>
            </p:extLst>
          </p:nvPr>
        </p:nvGraphicFramePr>
        <p:xfrm>
          <a:off x="5036821" y="1973179"/>
          <a:ext cx="6443979" cy="399830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06509">
                  <a:extLst>
                    <a:ext uri="{9D8B030D-6E8A-4147-A177-3AD203B41FA5}">
                      <a16:colId xmlns:a16="http://schemas.microsoft.com/office/drawing/2014/main" val="630062831"/>
                    </a:ext>
                  </a:extLst>
                </a:gridCol>
                <a:gridCol w="4837470">
                  <a:extLst>
                    <a:ext uri="{9D8B030D-6E8A-4147-A177-3AD203B41FA5}">
                      <a16:colId xmlns:a16="http://schemas.microsoft.com/office/drawing/2014/main" val="4103667236"/>
                    </a:ext>
                  </a:extLst>
                </a:gridCol>
              </a:tblGrid>
              <a:tr h="427456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장르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2D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아케이드 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/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슈팅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11241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플랫폼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PC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2D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아케이드 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/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슈팅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496327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개발기간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2019.11.16~17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12405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개발환경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Visual studio 2017, Unity 2D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331622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개발언어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C#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7077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개발인원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4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명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287581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주요 역할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프로그래밍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기획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873326"/>
                  </a:ext>
                </a:extLst>
              </a:tr>
              <a:tr h="100611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개요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2019 Junction </a:t>
                      </a:r>
                      <a:r>
                        <a:rPr lang="ko-KR" altLang="en-US" sz="18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해커톤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‘old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is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new, new is old’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주제에 맞추어 총알이 발사한 각도로 돌아오고 적이 분열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성장하도록 만든 아케이드게임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916482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F6987EE4-93DE-40C1-A4BB-C7EE135763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5" t="21114" r="40114" b="24893"/>
          <a:stretch/>
        </p:blipFill>
        <p:spPr>
          <a:xfrm>
            <a:off x="516554" y="2932950"/>
            <a:ext cx="4050757" cy="226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54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4630-6E14-481C-85AC-7F98AC5DB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Return of Bullet; 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BAE52-129D-4E4F-8CDB-908B63CC7F5C}"/>
              </a:ext>
            </a:extLst>
          </p:cNvPr>
          <p:cNvSpPr txBox="1"/>
          <p:nvPr/>
        </p:nvSpPr>
        <p:spPr>
          <a:xfrm>
            <a:off x="1058779" y="1588168"/>
            <a:ext cx="461536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1 –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랜덤으로 돌아다니는 적 객체 관리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E9FC8C-6D8A-494D-A313-139516784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175" y="2392278"/>
            <a:ext cx="5115650" cy="28775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5C2DE3-5B5E-4914-8535-4A9E44149844}"/>
              </a:ext>
            </a:extLst>
          </p:cNvPr>
          <p:cNvSpPr txBox="1"/>
          <p:nvPr/>
        </p:nvSpPr>
        <p:spPr>
          <a:xfrm>
            <a:off x="3384337" y="5704610"/>
            <a:ext cx="5423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적이 정해진 구간 내에서 랜덤하게 돌아다닌다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0695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4630-6E14-481C-85AC-7F98AC5DB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Return of Bullet; 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BAE52-129D-4E4F-8CDB-908B63CC7F5C}"/>
              </a:ext>
            </a:extLst>
          </p:cNvPr>
          <p:cNvSpPr txBox="1"/>
          <p:nvPr/>
        </p:nvSpPr>
        <p:spPr>
          <a:xfrm>
            <a:off x="1058779" y="1588168"/>
            <a:ext cx="404469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2 –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적 객체의 분열 및 성장 관리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662710-5AF9-4867-8A22-410FD0B46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665" y="2411121"/>
            <a:ext cx="4221347" cy="23745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802F311-5249-4964-80DC-4FA124220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6989" y="2411121"/>
            <a:ext cx="4221347" cy="23745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DB125A-07D8-44B4-9793-5A69C99C0269}"/>
              </a:ext>
            </a:extLst>
          </p:cNvPr>
          <p:cNvSpPr txBox="1"/>
          <p:nvPr/>
        </p:nvSpPr>
        <p:spPr>
          <a:xfrm>
            <a:off x="2329000" y="5239250"/>
            <a:ext cx="76337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적이 총알에 맞았을 시 다른 색의 객체 두개로 분열되고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시간이 지나면 단계적으로 큰 객체로 성장하는 것을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prefab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을 이용해 구현했다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가장 작은 빨간색 단계가 되면 랜덤하게 움직이지 않고 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player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를 따라잡는다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294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4630-6E14-481C-85AC-7F98AC5DB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Return of Bullet; 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BAE52-129D-4E4F-8CDB-908B63CC7F5C}"/>
              </a:ext>
            </a:extLst>
          </p:cNvPr>
          <p:cNvSpPr txBox="1"/>
          <p:nvPr/>
        </p:nvSpPr>
        <p:spPr>
          <a:xfrm>
            <a:off x="1058779" y="1588168"/>
            <a:ext cx="341471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3 –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적의 애니메이션 구현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8DAAF311-B3C9-4BC7-BF4A-883E5BBDD1F7}"/>
              </a:ext>
            </a:extLst>
          </p:cNvPr>
          <p:cNvGrpSpPr/>
          <p:nvPr/>
        </p:nvGrpSpPr>
        <p:grpSpPr>
          <a:xfrm>
            <a:off x="1407089" y="2773196"/>
            <a:ext cx="2718096" cy="1311607"/>
            <a:chOff x="651549" y="2702899"/>
            <a:chExt cx="3009456" cy="1452202"/>
          </a:xfrm>
        </p:grpSpPr>
        <p:pic>
          <p:nvPicPr>
            <p:cNvPr id="6" name="그림 5" descr="옅은이(가) 표시된 사진&#10;&#10;자동 생성된 설명">
              <a:extLst>
                <a:ext uri="{FF2B5EF4-FFF2-40B4-BE49-F238E27FC236}">
                  <a16:creationId xmlns:a16="http://schemas.microsoft.com/office/drawing/2014/main" id="{2BB434AD-1A7C-4292-AD47-0568DBACE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15068" y="2702899"/>
              <a:ext cx="769094" cy="726101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041F870-8AE5-4403-B4D2-BAF5C4FCB4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3711" y="2702899"/>
              <a:ext cx="769094" cy="726101"/>
            </a:xfrm>
            <a:prstGeom prst="rect">
              <a:avLst/>
            </a:prstGeom>
          </p:spPr>
        </p:pic>
        <p:pic>
          <p:nvPicPr>
            <p:cNvPr id="12" name="그림 11" descr="음식, 꽃이(가) 표시된 사진&#10;&#10;자동 생성된 설명">
              <a:extLst>
                <a:ext uri="{FF2B5EF4-FFF2-40B4-BE49-F238E27FC236}">
                  <a16:creationId xmlns:a16="http://schemas.microsoft.com/office/drawing/2014/main" id="{18206723-33CC-4CE9-A0EB-ABD5A84B13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549" y="3429000"/>
              <a:ext cx="769094" cy="726101"/>
            </a:xfrm>
            <a:prstGeom prst="rect">
              <a:avLst/>
            </a:prstGeom>
          </p:spPr>
        </p:pic>
        <p:pic>
          <p:nvPicPr>
            <p:cNvPr id="14" name="그림 13" descr="음식이(가) 표시된 사진&#10;&#10;자동 생성된 설명">
              <a:extLst>
                <a:ext uri="{FF2B5EF4-FFF2-40B4-BE49-F238E27FC236}">
                  <a16:creationId xmlns:a16="http://schemas.microsoft.com/office/drawing/2014/main" id="{843DC08C-E9C3-4D68-B9C0-3ED08EF81D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7147" y="3429000"/>
              <a:ext cx="769094" cy="726101"/>
            </a:xfrm>
            <a:prstGeom prst="rect">
              <a:avLst/>
            </a:prstGeom>
          </p:spPr>
        </p:pic>
        <p:pic>
          <p:nvPicPr>
            <p:cNvPr id="16" name="그림 15" descr="음식이(가) 표시된 사진&#10;&#10;자동 생성된 설명">
              <a:extLst>
                <a:ext uri="{FF2B5EF4-FFF2-40B4-BE49-F238E27FC236}">
                  <a16:creationId xmlns:a16="http://schemas.microsoft.com/office/drawing/2014/main" id="{CD3FCA05-BDF6-4A91-A723-4ADF6BA6B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2817" y="3429000"/>
              <a:ext cx="769094" cy="726101"/>
            </a:xfrm>
            <a:prstGeom prst="rect">
              <a:avLst/>
            </a:prstGeom>
          </p:spPr>
        </p:pic>
        <p:pic>
          <p:nvPicPr>
            <p:cNvPr id="19" name="그림 18" descr="음식, 검은색, 물, 테이블이(가) 표시된 사진&#10;&#10;자동 생성된 설명">
              <a:extLst>
                <a:ext uri="{FF2B5EF4-FFF2-40B4-BE49-F238E27FC236}">
                  <a16:creationId xmlns:a16="http://schemas.microsoft.com/office/drawing/2014/main" id="{FFE23EF0-DE40-4BF9-8470-733D018BD8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1911" y="3429000"/>
              <a:ext cx="769094" cy="726101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A57B394-0A98-4A1E-BDEC-7C767525F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9133" y="2702899"/>
              <a:ext cx="769094" cy="726101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581DA289-767A-44FD-9DD6-2CE76D5FFB7F}"/>
              </a:ext>
            </a:extLst>
          </p:cNvPr>
          <p:cNvGrpSpPr/>
          <p:nvPr/>
        </p:nvGrpSpPr>
        <p:grpSpPr>
          <a:xfrm>
            <a:off x="4170224" y="3065947"/>
            <a:ext cx="2264062" cy="655805"/>
            <a:chOff x="838200" y="3677458"/>
            <a:chExt cx="2506753" cy="726102"/>
          </a:xfrm>
        </p:grpSpPr>
        <p:pic>
          <p:nvPicPr>
            <p:cNvPr id="30" name="그림 29" descr="마스크, 의류이(가) 표시된 사진&#10;&#10;자동 생성된 설명">
              <a:extLst>
                <a:ext uri="{FF2B5EF4-FFF2-40B4-BE49-F238E27FC236}">
                  <a16:creationId xmlns:a16="http://schemas.microsoft.com/office/drawing/2014/main" id="{35943235-F558-4CC1-9E1F-C4D7ABBB0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5858" y="3677458"/>
              <a:ext cx="769095" cy="726102"/>
            </a:xfrm>
            <a:prstGeom prst="rect">
              <a:avLst/>
            </a:prstGeom>
          </p:spPr>
        </p:pic>
        <p:pic>
          <p:nvPicPr>
            <p:cNvPr id="32" name="그림 31" descr="모자이(가) 표시된 사진&#10;&#10;자동 생성된 설명">
              <a:extLst>
                <a:ext uri="{FF2B5EF4-FFF2-40B4-BE49-F238E27FC236}">
                  <a16:creationId xmlns:a16="http://schemas.microsoft.com/office/drawing/2014/main" id="{66E32BA1-B50A-4117-94AA-4ABDA279A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7029" y="3677458"/>
              <a:ext cx="769095" cy="726102"/>
            </a:xfrm>
            <a:prstGeom prst="rect">
              <a:avLst/>
            </a:prstGeom>
          </p:spPr>
        </p:pic>
        <p:pic>
          <p:nvPicPr>
            <p:cNvPr id="34" name="그림 33" descr="마스크, 의류이(가) 표시된 사진&#10;&#10;자동 생성된 설명">
              <a:extLst>
                <a:ext uri="{FF2B5EF4-FFF2-40B4-BE49-F238E27FC236}">
                  <a16:creationId xmlns:a16="http://schemas.microsoft.com/office/drawing/2014/main" id="{22ACF1E0-286C-43C0-A29D-3E932D257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3677458"/>
              <a:ext cx="769095" cy="726102"/>
            </a:xfrm>
            <a:prstGeom prst="rect">
              <a:avLst/>
            </a:prstGeom>
          </p:spPr>
        </p:pic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C5F62BCB-DD9A-42AF-A4AE-3217C9D0CF4A}"/>
              </a:ext>
            </a:extLst>
          </p:cNvPr>
          <p:cNvGrpSpPr/>
          <p:nvPr/>
        </p:nvGrpSpPr>
        <p:grpSpPr>
          <a:xfrm>
            <a:off x="6779974" y="2418940"/>
            <a:ext cx="3720609" cy="708512"/>
            <a:chOff x="6899015" y="2393980"/>
            <a:chExt cx="4119431" cy="784459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479C850B-811C-437D-857B-29CBFF846F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9015" y="2393980"/>
              <a:ext cx="830907" cy="784459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E7FA6E1-E677-4C99-B5D6-A9CE1684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29922" y="2393980"/>
              <a:ext cx="830907" cy="784459"/>
            </a:xfrm>
            <a:prstGeom prst="rect">
              <a:avLst/>
            </a:prstGeom>
          </p:spPr>
        </p:pic>
        <p:pic>
          <p:nvPicPr>
            <p:cNvPr id="41" name="그림 40" descr="개체, 옅은, 램프이(가) 표시된 사진&#10;&#10;자동 생성된 설명">
              <a:extLst>
                <a:ext uri="{FF2B5EF4-FFF2-40B4-BE49-F238E27FC236}">
                  <a16:creationId xmlns:a16="http://schemas.microsoft.com/office/drawing/2014/main" id="{46D60A5D-9913-43E9-ACAE-39777AA1E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60829" y="2393980"/>
              <a:ext cx="830907" cy="784459"/>
            </a:xfrm>
            <a:prstGeom prst="rect">
              <a:avLst/>
            </a:prstGeom>
          </p:spPr>
        </p:pic>
        <p:pic>
          <p:nvPicPr>
            <p:cNvPr id="43" name="그림 42" descr="옅은이(가) 표시된 사진&#10;&#10;자동 생성된 설명">
              <a:extLst>
                <a:ext uri="{FF2B5EF4-FFF2-40B4-BE49-F238E27FC236}">
                  <a16:creationId xmlns:a16="http://schemas.microsoft.com/office/drawing/2014/main" id="{CA1BFA1D-5772-42AD-98C2-C1BCA2472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56632" y="2393980"/>
              <a:ext cx="830907" cy="784459"/>
            </a:xfrm>
            <a:prstGeom prst="rect">
              <a:avLst/>
            </a:prstGeom>
          </p:spPr>
        </p:pic>
        <p:pic>
          <p:nvPicPr>
            <p:cNvPr id="45" name="그림 44" descr="마스크이(가) 표시된 사진&#10;&#10;자동 생성된 설명">
              <a:extLst>
                <a:ext uri="{FF2B5EF4-FFF2-40B4-BE49-F238E27FC236}">
                  <a16:creationId xmlns:a16="http://schemas.microsoft.com/office/drawing/2014/main" id="{06F81BE8-A52F-4FA8-AAA1-69E7EF061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7539" y="2393980"/>
              <a:ext cx="830907" cy="784459"/>
            </a:xfrm>
            <a:prstGeom prst="rect">
              <a:avLst/>
            </a:prstGeom>
          </p:spPr>
        </p:pic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07F0A87E-C023-44A3-960D-4D32293BEFAA}"/>
              </a:ext>
            </a:extLst>
          </p:cNvPr>
          <p:cNvGrpSpPr/>
          <p:nvPr/>
        </p:nvGrpSpPr>
        <p:grpSpPr>
          <a:xfrm>
            <a:off x="6718803" y="3545189"/>
            <a:ext cx="3831106" cy="812832"/>
            <a:chOff x="6614250" y="3531007"/>
            <a:chExt cx="4241773" cy="899962"/>
          </a:xfrm>
        </p:grpSpPr>
        <p:pic>
          <p:nvPicPr>
            <p:cNvPr id="48" name="그림 47" descr="개체이(가) 표시된 사진&#10;&#10;자동 생성된 설명">
              <a:extLst>
                <a:ext uri="{FF2B5EF4-FFF2-40B4-BE49-F238E27FC236}">
                  <a16:creationId xmlns:a16="http://schemas.microsoft.com/office/drawing/2014/main" id="{A26A9868-FAF3-4C01-8ABE-CDB741978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45157" y="3531007"/>
              <a:ext cx="953249" cy="899962"/>
            </a:xfrm>
            <a:prstGeom prst="rect">
              <a:avLst/>
            </a:prstGeom>
          </p:spPr>
        </p:pic>
        <p:pic>
          <p:nvPicPr>
            <p:cNvPr id="50" name="그림 49" descr="개체이(가) 표시된 사진&#10;&#10;자동 생성된 설명">
              <a:extLst>
                <a:ext uri="{FF2B5EF4-FFF2-40B4-BE49-F238E27FC236}">
                  <a16:creationId xmlns:a16="http://schemas.microsoft.com/office/drawing/2014/main" id="{9E86B9E9-12E0-443A-9E8F-FB19B047A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6064" y="3531007"/>
              <a:ext cx="953249" cy="899962"/>
            </a:xfrm>
            <a:prstGeom prst="rect">
              <a:avLst/>
            </a:prstGeom>
          </p:spPr>
        </p:pic>
        <p:pic>
          <p:nvPicPr>
            <p:cNvPr id="52" name="그림 51" descr="개체, 옅은이(가) 표시된 사진&#10;&#10;자동 생성된 설명">
              <a:extLst>
                <a:ext uri="{FF2B5EF4-FFF2-40B4-BE49-F238E27FC236}">
                  <a16:creationId xmlns:a16="http://schemas.microsoft.com/office/drawing/2014/main" id="{5CAD578E-6448-4E14-AAE3-E3F8E4C16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71867" y="3531007"/>
              <a:ext cx="953249" cy="899962"/>
            </a:xfrm>
            <a:prstGeom prst="rect">
              <a:avLst/>
            </a:prstGeom>
          </p:spPr>
        </p:pic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2E56BC21-3208-43E0-BC91-C56B0F7CD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02774" y="3531007"/>
              <a:ext cx="953249" cy="899962"/>
            </a:xfrm>
            <a:prstGeom prst="rect">
              <a:avLst/>
            </a:prstGeom>
          </p:spPr>
        </p:pic>
        <p:pic>
          <p:nvPicPr>
            <p:cNvPr id="56" name="그림 55" descr="음식이(가) 표시된 사진&#10;&#10;자동 생성된 설명">
              <a:extLst>
                <a:ext uri="{FF2B5EF4-FFF2-40B4-BE49-F238E27FC236}">
                  <a16:creationId xmlns:a16="http://schemas.microsoft.com/office/drawing/2014/main" id="{4069D985-68CE-4C48-A9AB-9B1A27910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4250" y="3531007"/>
              <a:ext cx="953249" cy="899962"/>
            </a:xfrm>
            <a:prstGeom prst="rect">
              <a:avLst/>
            </a:prstGeom>
          </p:spPr>
        </p:pic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D60B7B83-2463-4434-B884-6C4CD1E10AF5}"/>
              </a:ext>
            </a:extLst>
          </p:cNvPr>
          <p:cNvSpPr txBox="1"/>
          <p:nvPr/>
        </p:nvSpPr>
        <p:spPr>
          <a:xfrm>
            <a:off x="4301615" y="5097011"/>
            <a:ext cx="3588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적이 성장하는 과정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죽는 과정 등의 애니메이션을 게임에 적용했다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73128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6F4DA-70B3-4546-9E60-4F3A1DAC9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Catizard</a:t>
            </a:r>
            <a:r>
              <a:rPr lang="ko-KR" altLang="en-US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(</a:t>
            </a:r>
            <a:r>
              <a:rPr lang="ko-KR" altLang="en-US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캐티자드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 </a:t>
            </a:r>
            <a:r>
              <a:rPr lang="en-US" altLang="ko-KR" sz="2800" spc="-15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– </a:t>
            </a:r>
            <a:r>
              <a:rPr lang="ko-KR" altLang="en-US" sz="2800" spc="-15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그래픽 담당으로 참여</a:t>
            </a:r>
            <a:endParaRPr lang="ko-KR" altLang="en-US" sz="4800" spc="-150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graphicFrame>
        <p:nvGraphicFramePr>
          <p:cNvPr id="5" name="표 53">
            <a:extLst>
              <a:ext uri="{FF2B5EF4-FFF2-40B4-BE49-F238E27FC236}">
                <a16:creationId xmlns:a16="http://schemas.microsoft.com/office/drawing/2014/main" id="{6119734B-FEF8-4C50-92E9-20A23F484B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4066714"/>
              </p:ext>
            </p:extLst>
          </p:nvPr>
        </p:nvGraphicFramePr>
        <p:xfrm>
          <a:off x="5293896" y="1857550"/>
          <a:ext cx="6175408" cy="409057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564167">
                  <a:extLst>
                    <a:ext uri="{9D8B030D-6E8A-4147-A177-3AD203B41FA5}">
                      <a16:colId xmlns:a16="http://schemas.microsoft.com/office/drawing/2014/main" val="630062831"/>
                    </a:ext>
                  </a:extLst>
                </a:gridCol>
                <a:gridCol w="4611241">
                  <a:extLst>
                    <a:ext uri="{9D8B030D-6E8A-4147-A177-3AD203B41FA5}">
                      <a16:colId xmlns:a16="http://schemas.microsoft.com/office/drawing/2014/main" val="4103667236"/>
                    </a:ext>
                  </a:extLst>
                </a:gridCol>
              </a:tblGrid>
              <a:tr h="476599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장르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2D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카드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전략 보드게임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11241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플랫폼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2018.09 – 2019.03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496327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개발환경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Visual studio 2017, Unity 2D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331622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개발언어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C#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7077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개발인원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4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명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287581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주요 역할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그래픽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873326"/>
                  </a:ext>
                </a:extLst>
              </a:tr>
              <a:tr h="7557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개요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용사가 도착할 때까지 고양이 마법사가 마을에 도착하지 못하도록 막는 카드 전략 보드게임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916482"/>
                  </a:ext>
                </a:extLst>
              </a:tr>
              <a:tr h="475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데모 영상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hlinkClick r:id="rId2"/>
                        </a:rPr>
                        <a:t>https://youtu.be/k1ESo20GuKQ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25454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DBDD270A-786A-4D93-93B4-43D2E81340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52" t="7570" r="9936" b="10291"/>
          <a:stretch/>
        </p:blipFill>
        <p:spPr>
          <a:xfrm>
            <a:off x="500515" y="2656363"/>
            <a:ext cx="4457428" cy="249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621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8F94D0-0B93-404B-B89B-A280F2DF9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프로젝트 목록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77CC63-EC9F-46AA-9340-1EFB8A03F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altLang="ko-KR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javascript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클론코딩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>
              <a:buFontTx/>
              <a:buChar char="-"/>
            </a:pPr>
            <a:r>
              <a:rPr lang="en-US" altLang="ko-KR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Pibot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(Microsoft 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챗봇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경진대회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)</a:t>
            </a:r>
          </a:p>
          <a:p>
            <a:pPr>
              <a:buFontTx/>
              <a:buChar char="-"/>
            </a:pPr>
            <a:r>
              <a:rPr lang="en-US" altLang="ko-KR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tooneview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(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투니뷰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)</a:t>
            </a:r>
          </a:p>
          <a:p>
            <a:pPr>
              <a:buFontTx/>
              <a:buChar char="-"/>
            </a:pP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IMAKE (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졸업 프로젝트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)</a:t>
            </a:r>
          </a:p>
          <a:p>
            <a:pPr>
              <a:buFontTx/>
              <a:buChar char="-"/>
            </a:pP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Return of Bullet; </a:t>
            </a:r>
          </a:p>
          <a:p>
            <a:pPr marL="0" indent="0">
              <a:buNone/>
            </a:pP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- </a:t>
            </a:r>
            <a:r>
              <a:rPr lang="en-US" altLang="ko-KR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Catizard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(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캐티자드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- Alice in </a:t>
            </a:r>
            <a:r>
              <a:rPr lang="en-US" altLang="ko-KR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WonderRoom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- Another me in the basement</a:t>
            </a:r>
          </a:p>
        </p:txBody>
      </p:sp>
    </p:spTree>
    <p:extLst>
      <p:ext uri="{BB962C8B-B14F-4D97-AF65-F5344CB8AC3E}">
        <p14:creationId xmlns:p14="http://schemas.microsoft.com/office/powerpoint/2010/main" val="4266805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6F4DA-70B3-4546-9E60-4F3A1DAC9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Catizard</a:t>
            </a:r>
            <a:r>
              <a:rPr lang="ko-KR" altLang="en-US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(</a:t>
            </a:r>
            <a:r>
              <a:rPr lang="ko-KR" altLang="en-US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캐티자드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 </a:t>
            </a:r>
            <a:r>
              <a:rPr lang="en-US" altLang="ko-KR" sz="2800" spc="-15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– </a:t>
            </a:r>
            <a:r>
              <a:rPr lang="ko-KR" altLang="en-US" sz="2800" spc="-15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그래픽 담당으로 참여</a:t>
            </a:r>
          </a:p>
        </p:txBody>
      </p:sp>
      <p:pic>
        <p:nvPicPr>
          <p:cNvPr id="7" name="그림 6" descr="방이(가) 표시된 사진&#10;&#10;자동 생성된 설명">
            <a:extLst>
              <a:ext uri="{FF2B5EF4-FFF2-40B4-BE49-F238E27FC236}">
                <a16:creationId xmlns:a16="http://schemas.microsoft.com/office/drawing/2014/main" id="{8CA0F5FF-5F81-46D7-B95B-9434E7F54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393" y="1821989"/>
            <a:ext cx="3190318" cy="1793657"/>
          </a:xfrm>
          <a:prstGeom prst="rect">
            <a:avLst/>
          </a:prstGeom>
        </p:spPr>
      </p:pic>
      <p:pic>
        <p:nvPicPr>
          <p:cNvPr id="12" name="그림 11" descr="건물이(가) 표시된 사진&#10;&#10;자동 생성된 설명">
            <a:extLst>
              <a:ext uri="{FF2B5EF4-FFF2-40B4-BE49-F238E27FC236}">
                <a16:creationId xmlns:a16="http://schemas.microsoft.com/office/drawing/2014/main" id="{CA27326C-D875-4521-A5F8-787D38004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227" y="1821989"/>
            <a:ext cx="3190318" cy="1793657"/>
          </a:xfrm>
          <a:prstGeom prst="rect">
            <a:avLst/>
          </a:prstGeom>
        </p:spPr>
      </p:pic>
      <p:pic>
        <p:nvPicPr>
          <p:cNvPr id="9" name="그림 8" descr="건물, 시계이(가) 표시된 사진&#10;&#10;자동 생성된 설명">
            <a:extLst>
              <a:ext uri="{FF2B5EF4-FFF2-40B4-BE49-F238E27FC236}">
                <a16:creationId xmlns:a16="http://schemas.microsoft.com/office/drawing/2014/main" id="{2FEF072B-D835-4D4C-B0EE-80915BD5F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393" y="3812921"/>
            <a:ext cx="3190318" cy="1793657"/>
          </a:xfrm>
          <a:prstGeom prst="rect">
            <a:avLst/>
          </a:prstGeom>
        </p:spPr>
      </p:pic>
      <p:pic>
        <p:nvPicPr>
          <p:cNvPr id="4" name="그림 3" descr="방, 그리기이(가) 표시된 사진&#10;&#10;자동 생성된 설명">
            <a:extLst>
              <a:ext uri="{FF2B5EF4-FFF2-40B4-BE49-F238E27FC236}">
                <a16:creationId xmlns:a16="http://schemas.microsoft.com/office/drawing/2014/main" id="{10D8B165-A986-4E92-A835-68543135A0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227" y="3812920"/>
            <a:ext cx="3190318" cy="17936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DE0720-013A-40F9-997B-EE2575256D75}"/>
              </a:ext>
            </a:extLst>
          </p:cNvPr>
          <p:cNvSpPr txBox="1"/>
          <p:nvPr/>
        </p:nvSpPr>
        <p:spPr>
          <a:xfrm>
            <a:off x="2782368" y="5790331"/>
            <a:ext cx="217476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스토리 일러스트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6640F1-0B37-4A62-81B2-30E6AED524D8}"/>
              </a:ext>
            </a:extLst>
          </p:cNvPr>
          <p:cNvSpPr txBox="1"/>
          <p:nvPr/>
        </p:nvSpPr>
        <p:spPr>
          <a:xfrm>
            <a:off x="9081020" y="5790038"/>
            <a:ext cx="1095172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카드 제작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BD311EE-DA66-4946-B1CD-9779C021A4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5210" y="3410514"/>
            <a:ext cx="1068590" cy="1568585"/>
          </a:xfrm>
          <a:prstGeom prst="rect">
            <a:avLst/>
          </a:prstGeom>
        </p:spPr>
      </p:pic>
      <p:pic>
        <p:nvPicPr>
          <p:cNvPr id="20" name="그림 19" descr="시계이(가) 표시된 사진&#10;&#10;자동 생성된 설명">
            <a:extLst>
              <a:ext uri="{FF2B5EF4-FFF2-40B4-BE49-F238E27FC236}">
                <a16:creationId xmlns:a16="http://schemas.microsoft.com/office/drawing/2014/main" id="{BE28D962-4AFB-4FDB-AEBD-20D9804693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405" y="3572585"/>
            <a:ext cx="1068590" cy="1568585"/>
          </a:xfrm>
          <a:prstGeom prst="rect">
            <a:avLst/>
          </a:prstGeom>
        </p:spPr>
      </p:pic>
      <p:pic>
        <p:nvPicPr>
          <p:cNvPr id="24" name="그림 23" descr="표지판이(가) 표시된 사진&#10;&#10;자동 생성된 설명">
            <a:extLst>
              <a:ext uri="{FF2B5EF4-FFF2-40B4-BE49-F238E27FC236}">
                <a16:creationId xmlns:a16="http://schemas.microsoft.com/office/drawing/2014/main" id="{C984E96F-F58F-4244-86F8-A15144BE61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518" y="3165579"/>
            <a:ext cx="1068590" cy="156858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3E0E3238-7F80-4989-8998-FE3CF76D61A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1051" y="2449799"/>
            <a:ext cx="1068590" cy="1568585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2F000C61-D47D-405D-BB4D-CEBD5299906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749" y="2856805"/>
            <a:ext cx="1068590" cy="1568585"/>
          </a:xfrm>
          <a:prstGeom prst="rect">
            <a:avLst/>
          </a:prstGeom>
        </p:spPr>
      </p:pic>
      <p:pic>
        <p:nvPicPr>
          <p:cNvPr id="30" name="그림 29" descr="실외, 표지판, 사진, 사람들이(가) 표시된 사진&#10;&#10;자동 생성된 설명">
            <a:extLst>
              <a:ext uri="{FF2B5EF4-FFF2-40B4-BE49-F238E27FC236}">
                <a16:creationId xmlns:a16="http://schemas.microsoft.com/office/drawing/2014/main" id="{73428ECD-CE76-4593-A48C-16C80B5AB4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325" y="2439709"/>
            <a:ext cx="1068590" cy="1568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449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6F485857-B69A-48F0-94B8-35D0E2952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691" y="2252747"/>
            <a:ext cx="5151241" cy="289152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D7204FA-02C1-4343-9DCA-AB8A63E0C7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00" t="7158" r="7868" b="10640"/>
          <a:stretch/>
        </p:blipFill>
        <p:spPr>
          <a:xfrm>
            <a:off x="636070" y="2252747"/>
            <a:ext cx="5198590" cy="289152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FD76521-334F-41E0-B7A8-1D01C2E41102}"/>
              </a:ext>
            </a:extLst>
          </p:cNvPr>
          <p:cNvSpPr txBox="1"/>
          <p:nvPr/>
        </p:nvSpPr>
        <p:spPr>
          <a:xfrm>
            <a:off x="2147981" y="5337943"/>
            <a:ext cx="217476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상점 화면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36D0BC-B788-481C-AB60-7B053ACF5A10}"/>
              </a:ext>
            </a:extLst>
          </p:cNvPr>
          <p:cNvSpPr txBox="1"/>
          <p:nvPr/>
        </p:nvSpPr>
        <p:spPr>
          <a:xfrm>
            <a:off x="7809927" y="5337943"/>
            <a:ext cx="217476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본 게임 진행 화면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5B39BE4-05E4-491D-A26D-5074878DE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Catizard</a:t>
            </a:r>
            <a:r>
              <a:rPr lang="ko-KR" altLang="en-US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(</a:t>
            </a:r>
            <a:r>
              <a:rPr lang="ko-KR" altLang="en-US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캐티자드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 </a:t>
            </a:r>
            <a:r>
              <a:rPr lang="en-US" altLang="ko-KR" sz="2800" spc="-15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– </a:t>
            </a:r>
            <a:r>
              <a:rPr lang="ko-KR" altLang="en-US" sz="2800" spc="-15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그래픽 담당으로 참여</a:t>
            </a:r>
          </a:p>
        </p:txBody>
      </p:sp>
    </p:spTree>
    <p:extLst>
      <p:ext uri="{BB962C8B-B14F-4D97-AF65-F5344CB8AC3E}">
        <p14:creationId xmlns:p14="http://schemas.microsoft.com/office/powerpoint/2010/main" val="3889952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" name="표 53">
            <a:extLst>
              <a:ext uri="{FF2B5EF4-FFF2-40B4-BE49-F238E27FC236}">
                <a16:creationId xmlns:a16="http://schemas.microsoft.com/office/drawing/2014/main" id="{ACBD09F0-C51C-4D8D-B351-E3BEB1A62F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2554089"/>
              </p:ext>
            </p:extLst>
          </p:nvPr>
        </p:nvGraphicFramePr>
        <p:xfrm>
          <a:off x="4064000" y="1690688"/>
          <a:ext cx="6985802" cy="456717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769430">
                  <a:extLst>
                    <a:ext uri="{9D8B030D-6E8A-4147-A177-3AD203B41FA5}">
                      <a16:colId xmlns:a16="http://schemas.microsoft.com/office/drawing/2014/main" val="630062831"/>
                    </a:ext>
                  </a:extLst>
                </a:gridCol>
                <a:gridCol w="5216372">
                  <a:extLst>
                    <a:ext uri="{9D8B030D-6E8A-4147-A177-3AD203B41FA5}">
                      <a16:colId xmlns:a16="http://schemas.microsoft.com/office/drawing/2014/main" val="4103667236"/>
                    </a:ext>
                  </a:extLst>
                </a:gridCol>
              </a:tblGrid>
              <a:tr h="476599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장르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3D VR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퍼즐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11241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플랫폼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안드로이드 모바일 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(+VR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컨트롤러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)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496327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개발기간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2018.03 - 2019.03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815820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개발환경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Visual studio 2017, Unity 3D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331622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개발언어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C#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7077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개발인원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4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명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287581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주요 역할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PM,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프로그래밍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873326"/>
                  </a:ext>
                </a:extLst>
              </a:tr>
              <a:tr h="7557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개요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이상한 나라의 앨리스 컨셉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 VR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의 비현실적 요소를 더한 </a:t>
                      </a:r>
                      <a:r>
                        <a:rPr lang="ko-KR" altLang="en-US" sz="18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방탈출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게임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916482"/>
                  </a:ext>
                </a:extLst>
              </a:tr>
              <a:tr h="475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데모 영상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hlinkClick r:id="rId2"/>
                        </a:rPr>
                        <a:t>https://youtu.be/JHossjURrx8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388576"/>
                  </a:ext>
                </a:extLst>
              </a:tr>
            </a:tbl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DC14839F-23ED-478A-B453-C9512ECAB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Alice in </a:t>
            </a:r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WonderRoom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AE79D907-49ED-4CF6-9D95-898ED2B5CD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03" y="2658239"/>
            <a:ext cx="2491277" cy="249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53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14839F-23ED-478A-B453-C9512ECAB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Alice in </a:t>
            </a:r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WonderRoom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7B638-90A4-4DE6-925E-1A2A473BD815}"/>
              </a:ext>
            </a:extLst>
          </p:cNvPr>
          <p:cNvSpPr txBox="1"/>
          <p:nvPr/>
        </p:nvSpPr>
        <p:spPr>
          <a:xfrm>
            <a:off x="1058779" y="1588168"/>
            <a:ext cx="224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1 –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인벤토리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9313B5C-FEE9-42D5-A2BB-954E73706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488" y="2387065"/>
            <a:ext cx="4162444" cy="23413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F87C23F-4304-4112-88AC-2B664B035F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6" t="26527" r="51396" b="24210"/>
          <a:stretch/>
        </p:blipFill>
        <p:spPr>
          <a:xfrm>
            <a:off x="6610874" y="2387065"/>
            <a:ext cx="3833348" cy="23413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0E0320-6503-4832-8033-BFAC4F399D68}"/>
              </a:ext>
            </a:extLst>
          </p:cNvPr>
          <p:cNvSpPr txBox="1"/>
          <p:nvPr/>
        </p:nvSpPr>
        <p:spPr>
          <a:xfrm>
            <a:off x="2767773" y="5424817"/>
            <a:ext cx="665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방탈출에 필요한 물건을 담고 회전할 수 있는 인벤토리를 구현하였다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74643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14839F-23ED-478A-B453-C9512ECAB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Alice in </a:t>
            </a:r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WonderRoom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7B638-90A4-4DE6-925E-1A2A473BD815}"/>
              </a:ext>
            </a:extLst>
          </p:cNvPr>
          <p:cNvSpPr txBox="1"/>
          <p:nvPr/>
        </p:nvSpPr>
        <p:spPr>
          <a:xfrm>
            <a:off x="1058779" y="1588168"/>
            <a:ext cx="229261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2 –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상자 열기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79617B7-5F33-461E-870C-600DB595C7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614" r="62603" b="30526"/>
          <a:stretch/>
        </p:blipFill>
        <p:spPr>
          <a:xfrm>
            <a:off x="6484751" y="2563498"/>
            <a:ext cx="3246389" cy="233700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91CE6BF-226C-46B3-B502-B10A0CCE00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961" y="2563498"/>
            <a:ext cx="3474866" cy="23390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EF667EA-9FDB-478F-A1CE-63D886E128C5}"/>
              </a:ext>
            </a:extLst>
          </p:cNvPr>
          <p:cNvSpPr txBox="1"/>
          <p:nvPr/>
        </p:nvSpPr>
        <p:spPr>
          <a:xfrm>
            <a:off x="2835150" y="5330959"/>
            <a:ext cx="6521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한글 퍼즐조각을 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CLOCK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모양으로 끼우면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상자를 열어 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코르크마개를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획득한다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0742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14839F-23ED-478A-B453-C9512ECAB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Alice in </a:t>
            </a:r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WonderRoom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7B638-90A4-4DE6-925E-1A2A473BD815}"/>
              </a:ext>
            </a:extLst>
          </p:cNvPr>
          <p:cNvSpPr txBox="1"/>
          <p:nvPr/>
        </p:nvSpPr>
        <p:spPr>
          <a:xfrm>
            <a:off x="1058779" y="1588168"/>
            <a:ext cx="353494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3 – 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작아지기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작은 문 열기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F667EA-9FDB-478F-A1CE-63D886E128C5}"/>
              </a:ext>
            </a:extLst>
          </p:cNvPr>
          <p:cNvSpPr txBox="1"/>
          <p:nvPr/>
        </p:nvSpPr>
        <p:spPr>
          <a:xfrm>
            <a:off x="2835150" y="5330959"/>
            <a:ext cx="6521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코르크마개로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와인을 먹으면 몸이 작아지고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</a:t>
            </a: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숨겨진 작은 문을 비밀번호를 통해 열 수 있다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1367FD-D58C-4DF6-A664-269CBFC89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21" t="53895" r="20184" b="23158"/>
          <a:stretch/>
        </p:blipFill>
        <p:spPr>
          <a:xfrm>
            <a:off x="6333422" y="2637615"/>
            <a:ext cx="4153260" cy="195694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16CE81C-2E17-4341-AAB9-9D41F0DB6B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26" t="52211" r="20027" b="25052"/>
          <a:stretch/>
        </p:blipFill>
        <p:spPr>
          <a:xfrm>
            <a:off x="1705318" y="2637615"/>
            <a:ext cx="4276281" cy="195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570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14839F-23ED-478A-B453-C9512ECAB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Alice in </a:t>
            </a:r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WonderRoom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7B638-90A4-4DE6-925E-1A2A473BD815}"/>
              </a:ext>
            </a:extLst>
          </p:cNvPr>
          <p:cNvSpPr txBox="1"/>
          <p:nvPr/>
        </p:nvSpPr>
        <p:spPr>
          <a:xfrm>
            <a:off x="1058779" y="1588168"/>
            <a:ext cx="335700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4 –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카드병사의 </a:t>
            </a:r>
            <a:r>
              <a:rPr lang="ko-KR" altLang="en-US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논리퀴즈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F667EA-9FDB-478F-A1CE-63D886E128C5}"/>
              </a:ext>
            </a:extLst>
          </p:cNvPr>
          <p:cNvSpPr txBox="1"/>
          <p:nvPr/>
        </p:nvSpPr>
        <p:spPr>
          <a:xfrm>
            <a:off x="2835150" y="5330959"/>
            <a:ext cx="6521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문구를 읽고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진실을 말하는 카드와 범인카드를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순서대로 올려놓으면 문이 열린다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0A6B386-18CE-4E56-A205-091067366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526" y="2541158"/>
            <a:ext cx="3892552" cy="218956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5F99C59-3B47-432E-8A24-4A6DB0A3B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048" y="2541158"/>
            <a:ext cx="3892551" cy="218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836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4630-6E14-481C-85AC-7F98AC5DB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Another me in the basement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graphicFrame>
        <p:nvGraphicFramePr>
          <p:cNvPr id="4" name="표 53">
            <a:extLst>
              <a:ext uri="{FF2B5EF4-FFF2-40B4-BE49-F238E27FC236}">
                <a16:creationId xmlns:a16="http://schemas.microsoft.com/office/drawing/2014/main" id="{6C1A8841-115B-4C6C-A7A4-F664951E0A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524513"/>
              </p:ext>
            </p:extLst>
          </p:nvPr>
        </p:nvGraphicFramePr>
        <p:xfrm>
          <a:off x="4793412" y="1690688"/>
          <a:ext cx="6719876" cy="456717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702075">
                  <a:extLst>
                    <a:ext uri="{9D8B030D-6E8A-4147-A177-3AD203B41FA5}">
                      <a16:colId xmlns:a16="http://schemas.microsoft.com/office/drawing/2014/main" val="630062831"/>
                    </a:ext>
                  </a:extLst>
                </a:gridCol>
                <a:gridCol w="5017801">
                  <a:extLst>
                    <a:ext uri="{9D8B030D-6E8A-4147-A177-3AD203B41FA5}">
                      <a16:colId xmlns:a16="http://schemas.microsoft.com/office/drawing/2014/main" val="4103667236"/>
                    </a:ext>
                  </a:extLst>
                </a:gridCol>
              </a:tblGrid>
              <a:tr h="476599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장르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3D VR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퍼즐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11241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플랫폼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안드로이드 모바일 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(+VR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컨트롤러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)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496327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개발기간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2019.09 – 2019.12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7713351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개발환경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Visual studio 2017, Unity 3D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331622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개발언어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C#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7077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개발인원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4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명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287581"/>
                  </a:ext>
                </a:extLst>
              </a:tr>
              <a:tr h="476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주요 역할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프로그래밍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기획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873326"/>
                  </a:ext>
                </a:extLst>
              </a:tr>
              <a:tr h="7557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개요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산소가 부족한 창고에서 복제된 나와 함께 주어진 퍼즐을 풀며 탈출하는 게임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916482"/>
                  </a:ext>
                </a:extLst>
              </a:tr>
              <a:tr h="475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데모 영상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hlinkClick r:id="rId2"/>
                        </a:rPr>
                        <a:t>https://youtu.be/rWsZqp1jmtg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7607616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076A57EC-4332-4F0C-849F-F837E44DD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861" y="2830519"/>
            <a:ext cx="3875854" cy="214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959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4630-6E14-481C-85AC-7F98AC5DB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Another me in the basement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BAE52-129D-4E4F-8CDB-908B63CC7F5C}"/>
              </a:ext>
            </a:extLst>
          </p:cNvPr>
          <p:cNvSpPr txBox="1"/>
          <p:nvPr/>
        </p:nvSpPr>
        <p:spPr>
          <a:xfrm>
            <a:off x="1058779" y="1588168"/>
            <a:ext cx="364074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1 –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복제인간의 시선을 캡쳐</a:t>
            </a:r>
          </a:p>
        </p:txBody>
      </p:sp>
      <p:pic>
        <p:nvPicPr>
          <p:cNvPr id="6" name="Google Shape;112;p20">
            <a:extLst>
              <a:ext uri="{FF2B5EF4-FFF2-40B4-BE49-F238E27FC236}">
                <a16:creationId xmlns:a16="http://schemas.microsoft.com/office/drawing/2014/main" id="{14EF01DB-54D3-41C9-8E74-4007046B56C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71047" y="2588956"/>
            <a:ext cx="4061861" cy="215357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15;p20">
            <a:extLst>
              <a:ext uri="{FF2B5EF4-FFF2-40B4-BE49-F238E27FC236}">
                <a16:creationId xmlns:a16="http://schemas.microsoft.com/office/drawing/2014/main" id="{5AA4620B-4369-44FD-BBBC-C7AF4DA4E90B}"/>
              </a:ext>
            </a:extLst>
          </p:cNvPr>
          <p:cNvSpPr txBox="1"/>
          <p:nvPr/>
        </p:nvSpPr>
        <p:spPr>
          <a:xfrm>
            <a:off x="3050753" y="2107347"/>
            <a:ext cx="1988893" cy="35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kern="1200" dirty="0">
                <a:solidFill>
                  <a:srgbClr val="FFC000"/>
                </a:solidFill>
                <a:latin typeface="Sandoll 고딕Neo2 03 Regular" panose="020B0600000101010101" pitchFamily="34" charset="-127"/>
                <a:ea typeface="Sandoll 고딕Neo2 03 Regular" panose="020B0600000101010101" pitchFamily="34" charset="-127"/>
              </a:rPr>
              <a:t>복제인간의 시선</a:t>
            </a:r>
            <a:endParaRPr sz="1600" kern="1200" dirty="0">
              <a:solidFill>
                <a:srgbClr val="FFC000"/>
              </a:solidFill>
              <a:latin typeface="Sandoll 고딕Neo2 03 Regular" panose="020B0600000101010101" pitchFamily="34" charset="-127"/>
              <a:ea typeface="Sandoll 고딕Neo2 03 Regular" panose="020B0600000101010101" pitchFamily="34" charset="-127"/>
            </a:endParaRPr>
          </a:p>
        </p:txBody>
      </p:sp>
      <p:sp>
        <p:nvSpPr>
          <p:cNvPr id="9" name="Google Shape;117;p20">
            <a:extLst>
              <a:ext uri="{FF2B5EF4-FFF2-40B4-BE49-F238E27FC236}">
                <a16:creationId xmlns:a16="http://schemas.microsoft.com/office/drawing/2014/main" id="{7D136259-439A-4A6F-8782-E3DF09200C26}"/>
              </a:ext>
            </a:extLst>
          </p:cNvPr>
          <p:cNvSpPr/>
          <p:nvPr/>
        </p:nvSpPr>
        <p:spPr>
          <a:xfrm>
            <a:off x="1809147" y="2831809"/>
            <a:ext cx="1241606" cy="674271"/>
          </a:xfrm>
          <a:prstGeom prst="rect">
            <a:avLst/>
          </a:prstGeom>
          <a:noFill/>
          <a:ln w="381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</a:pPr>
            <a:endParaRPr sz="1400">
              <a:solidFill>
                <a:srgbClr val="FBF4EE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69B4DEF6-B69D-435A-ACFC-CE67A38C4F99}"/>
              </a:ext>
            </a:extLst>
          </p:cNvPr>
          <p:cNvCxnSpPr>
            <a:cxnSpLocks/>
            <a:stCxn id="9" idx="0"/>
            <a:endCxn id="8" idx="1"/>
          </p:cNvCxnSpPr>
          <p:nvPr/>
        </p:nvCxnSpPr>
        <p:spPr>
          <a:xfrm rot="5400000" flipH="1" flipV="1">
            <a:off x="2466229" y="2247286"/>
            <a:ext cx="548245" cy="620803"/>
          </a:xfrm>
          <a:prstGeom prst="bentConnector2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oogle Shape;124;p21">
            <a:extLst>
              <a:ext uri="{FF2B5EF4-FFF2-40B4-BE49-F238E27FC236}">
                <a16:creationId xmlns:a16="http://schemas.microsoft.com/office/drawing/2014/main" id="{4F9B073B-9071-44A2-86C2-E6C064D8FE3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6834" y="2588956"/>
            <a:ext cx="3988774" cy="215357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D7DDA2D-0E84-4F9B-82C8-6085C8A5D834}"/>
              </a:ext>
            </a:extLst>
          </p:cNvPr>
          <p:cNvSpPr txBox="1"/>
          <p:nvPr/>
        </p:nvSpPr>
        <p:spPr>
          <a:xfrm>
            <a:off x="2147764" y="5359835"/>
            <a:ext cx="7896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컨트롤러의 특정 키를 누르면 복제인간을 만들 수 있고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복제인간이 바라보는 시선이 상단에 띄워진다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이를 활용해 한꺼번에 보기 힘든 두개의 단서를 필요로 하는 문제를 해결할 수 있다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25333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4630-6E14-481C-85AC-7F98AC5DB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Another me in the basement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BAE52-129D-4E4F-8CDB-908B63CC7F5C}"/>
              </a:ext>
            </a:extLst>
          </p:cNvPr>
          <p:cNvSpPr txBox="1"/>
          <p:nvPr/>
        </p:nvSpPr>
        <p:spPr>
          <a:xfrm>
            <a:off x="1058779" y="1588168"/>
            <a:ext cx="468429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2 –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복제인간과 상호작용하여 문제해결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7DDA2D-0E84-4F9B-82C8-6085C8A5D834}"/>
              </a:ext>
            </a:extLst>
          </p:cNvPr>
          <p:cNvSpPr txBox="1"/>
          <p:nvPr/>
        </p:nvSpPr>
        <p:spPr>
          <a:xfrm>
            <a:off x="2147764" y="5121075"/>
            <a:ext cx="7896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버튼을 누르고 있는 상태에서만 사다리를 설치할 수 있는 상황에서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버튼을 누르는 동시에 복제인간을 만들면</a:t>
            </a:r>
            <a:endParaRPr lang="en-US" altLang="ko-KR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이를 통해 사다리를 설치해 방을 탈출할 수 있다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  <a:endParaRPr lang="ko-KR" altLang="en-US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pic>
        <p:nvPicPr>
          <p:cNvPr id="10" name="Google Shape;125;p21">
            <a:extLst>
              <a:ext uri="{FF2B5EF4-FFF2-40B4-BE49-F238E27FC236}">
                <a16:creationId xmlns:a16="http://schemas.microsoft.com/office/drawing/2014/main" id="{B08C13E7-D073-4639-940C-C2F322842A9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03407" y="2572564"/>
            <a:ext cx="3927919" cy="204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5;p20">
            <a:extLst>
              <a:ext uri="{FF2B5EF4-FFF2-40B4-BE49-F238E27FC236}">
                <a16:creationId xmlns:a16="http://schemas.microsoft.com/office/drawing/2014/main" id="{34AD4346-4942-4866-9EB1-6306457238D4}"/>
              </a:ext>
            </a:extLst>
          </p:cNvPr>
          <p:cNvSpPr txBox="1"/>
          <p:nvPr/>
        </p:nvSpPr>
        <p:spPr>
          <a:xfrm>
            <a:off x="5242351" y="2144464"/>
            <a:ext cx="2753835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endParaRPr lang="en-US" altLang="ko" sz="2000" b="1" i="1" kern="1200" dirty="0">
              <a:solidFill>
                <a:srgbClr val="FFC000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960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0ECB8-49B8-48FD-AF53-C780941B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javascript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ko-KR" altLang="en-US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클론코딩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38B11D-2462-442C-BDCC-DE260CCE9CD9}"/>
              </a:ext>
            </a:extLst>
          </p:cNvPr>
          <p:cNvSpPr txBox="1"/>
          <p:nvPr/>
        </p:nvSpPr>
        <p:spPr>
          <a:xfrm>
            <a:off x="838200" y="1690688"/>
            <a:ext cx="10738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현재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javascript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공부 목적으로 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노마드코더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(nomadcoders.co)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를 통해 클론코딩을 하고 있습니다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3D108C-C999-4E49-923A-475FF56A22F2}"/>
              </a:ext>
            </a:extLst>
          </p:cNvPr>
          <p:cNvSpPr txBox="1"/>
          <p:nvPr/>
        </p:nvSpPr>
        <p:spPr>
          <a:xfrm>
            <a:off x="838200" y="222722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Github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링크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-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https://github.com/Euna789/CloneCoding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19A2F3F-2BEB-4579-92D3-80D582388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983987"/>
            <a:ext cx="4780722" cy="280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aint">
            <a:extLst>
              <a:ext uri="{FF2B5EF4-FFF2-40B4-BE49-F238E27FC236}">
                <a16:creationId xmlns:a16="http://schemas.microsoft.com/office/drawing/2014/main" id="{463BD70D-F14C-4791-9A97-AF8528FCA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298" y="3011553"/>
            <a:ext cx="4780722" cy="2778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E5F5E07-CCEE-40BD-AF72-6BF2B955D37D}"/>
              </a:ext>
            </a:extLst>
          </p:cNvPr>
          <p:cNvSpPr txBox="1"/>
          <p:nvPr/>
        </p:nvSpPr>
        <p:spPr>
          <a:xfrm>
            <a:off x="2309191" y="5957653"/>
            <a:ext cx="20905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#1 momentum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B0440B-8A06-45B6-A8CC-F23A8ED8908F}"/>
              </a:ext>
            </a:extLst>
          </p:cNvPr>
          <p:cNvSpPr txBox="1"/>
          <p:nvPr/>
        </p:nvSpPr>
        <p:spPr>
          <a:xfrm>
            <a:off x="8083828" y="5957653"/>
            <a:ext cx="13616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#2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paintJS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0605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D9DFA139-C91B-4DD8-B73B-4E72323CC68B}"/>
              </a:ext>
            </a:extLst>
          </p:cNvPr>
          <p:cNvGrpSpPr/>
          <p:nvPr/>
        </p:nvGrpSpPr>
        <p:grpSpPr>
          <a:xfrm>
            <a:off x="-597127" y="2967846"/>
            <a:ext cx="5699214" cy="1928318"/>
            <a:chOff x="2639811" y="1712844"/>
            <a:chExt cx="6912378" cy="233879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2F61E012-CFC0-4F3A-B1F7-C59E9C735F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66" t="61001" r="5766" b="7701"/>
            <a:stretch/>
          </p:blipFill>
          <p:spPr>
            <a:xfrm>
              <a:off x="2639811" y="2557422"/>
              <a:ext cx="6912378" cy="1494212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8157634-10A7-4A33-9AA1-DFFE0B5C2D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66" t="38217" r="5766" b="39201"/>
            <a:stretch/>
          </p:blipFill>
          <p:spPr>
            <a:xfrm>
              <a:off x="2639811" y="1712844"/>
              <a:ext cx="6912378" cy="1078065"/>
            </a:xfrm>
            <a:prstGeom prst="rect">
              <a:avLst/>
            </a:prstGeom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85E0ECB8-49B8-48FD-AF53-C780941B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PiBot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32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(Microsoft </a:t>
            </a:r>
            <a:r>
              <a:rPr lang="ko-KR" altLang="en-US" sz="32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챗봇</a:t>
            </a:r>
            <a:r>
              <a:rPr lang="ko-KR" altLang="en-US" sz="32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경진대회</a:t>
            </a:r>
            <a:r>
              <a:rPr lang="en-US" altLang="ko-KR" sz="32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graphicFrame>
        <p:nvGraphicFramePr>
          <p:cNvPr id="9" name="표 53">
            <a:extLst>
              <a:ext uri="{FF2B5EF4-FFF2-40B4-BE49-F238E27FC236}">
                <a16:creationId xmlns:a16="http://schemas.microsoft.com/office/drawing/2014/main" id="{32CFAEE4-3E29-44D5-B62E-431B578DDB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081756"/>
              </p:ext>
            </p:extLst>
          </p:nvPr>
        </p:nvGraphicFramePr>
        <p:xfrm>
          <a:off x="4665947" y="2237006"/>
          <a:ext cx="6537859" cy="357856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55971">
                  <a:extLst>
                    <a:ext uri="{9D8B030D-6E8A-4147-A177-3AD203B41FA5}">
                      <a16:colId xmlns:a16="http://schemas.microsoft.com/office/drawing/2014/main" val="630062831"/>
                    </a:ext>
                  </a:extLst>
                </a:gridCol>
                <a:gridCol w="4881888">
                  <a:extLst>
                    <a:ext uri="{9D8B030D-6E8A-4147-A177-3AD203B41FA5}">
                      <a16:colId xmlns:a16="http://schemas.microsoft.com/office/drawing/2014/main" val="4103667236"/>
                    </a:ext>
                  </a:extLst>
                </a:gridCol>
              </a:tblGrid>
              <a:tr h="1016333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개요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헌혈 장려 및 헌혈 문화 정착을 위해 간편한 예약과 </a:t>
                      </a:r>
                      <a:r>
                        <a:rPr lang="en-US" altLang="ko-KR" sz="18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QnA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기능을 제공하는 </a:t>
                      </a:r>
                      <a:r>
                        <a:rPr lang="ko-KR" altLang="en-US" sz="18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챗봇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*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경진대회 최고기술상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+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특별상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(1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등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)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수상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11241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개발기간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2020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년 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7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월 한달간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12405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 언어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C#, html (Microsoft azure bot service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이용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)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331622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cs typeface="+mn-cs"/>
                        </a:rPr>
                        <a:t>개발인원</a:t>
                      </a:r>
                      <a:endParaRPr lang="en-US" altLang="ko-KR" sz="1800" kern="12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3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명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287581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주요 역할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프로그래밍 및 디자인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873326"/>
                  </a:ext>
                </a:extLst>
              </a:tr>
              <a:tr h="4262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데모 영상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hlinkClick r:id="rId3"/>
                        </a:rPr>
                        <a:t>https://youtu.be/6Q9ZaLvIgfs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25454"/>
                  </a:ext>
                </a:extLst>
              </a:tr>
              <a:tr h="4262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Github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hlinkClick r:id="rId4"/>
                        </a:rPr>
                        <a:t>https://github.com/Euna789/AzureChatBot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8529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4947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0ECB8-49B8-48FD-AF53-C780941B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PiBot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32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(Microsoft </a:t>
            </a:r>
            <a:r>
              <a:rPr lang="ko-KR" altLang="en-US" sz="32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챗봇</a:t>
            </a:r>
            <a:r>
              <a:rPr lang="ko-KR" altLang="en-US" sz="32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경진대회</a:t>
            </a:r>
            <a:r>
              <a:rPr lang="en-US" altLang="ko-KR" sz="32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6C37D4-D669-4D21-AFA4-F4444CAC310B}"/>
              </a:ext>
            </a:extLst>
          </p:cNvPr>
          <p:cNvSpPr txBox="1">
            <a:spLocks/>
          </p:cNvSpPr>
          <p:nvPr/>
        </p:nvSpPr>
        <p:spPr>
          <a:xfrm>
            <a:off x="1088190" y="1583791"/>
            <a:ext cx="3623509" cy="511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1 – LUIS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자연어처리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8583E94E-55E8-4B26-AD53-2660014D2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87" t="54801" r="28696" b="10918"/>
          <a:stretch/>
        </p:blipFill>
        <p:spPr>
          <a:xfrm>
            <a:off x="844530" y="2068386"/>
            <a:ext cx="4763648" cy="2150360"/>
          </a:xfrm>
          <a:prstGeom prst="rect">
            <a:avLst/>
          </a:prstGeom>
        </p:spPr>
      </p:pic>
      <p:grpSp>
        <p:nvGrpSpPr>
          <p:cNvPr id="43" name="그룹 42">
            <a:extLst>
              <a:ext uri="{FF2B5EF4-FFF2-40B4-BE49-F238E27FC236}">
                <a16:creationId xmlns:a16="http://schemas.microsoft.com/office/drawing/2014/main" id="{2201F4C8-E180-40C4-AB7C-E9B75F27313B}"/>
              </a:ext>
            </a:extLst>
          </p:cNvPr>
          <p:cNvGrpSpPr/>
          <p:nvPr/>
        </p:nvGrpSpPr>
        <p:grpSpPr>
          <a:xfrm>
            <a:off x="6492800" y="2608164"/>
            <a:ext cx="4483866" cy="914453"/>
            <a:chOff x="952042" y="2638630"/>
            <a:chExt cx="6384621" cy="1302099"/>
          </a:xfrm>
        </p:grpSpPr>
        <p:sp>
          <p:nvSpPr>
            <p:cNvPr id="44" name="Google Shape;144;p21">
              <a:extLst>
                <a:ext uri="{FF2B5EF4-FFF2-40B4-BE49-F238E27FC236}">
                  <a16:creationId xmlns:a16="http://schemas.microsoft.com/office/drawing/2014/main" id="{228CB969-E853-43CB-817C-C972DFB21C26}"/>
                </a:ext>
              </a:extLst>
            </p:cNvPr>
            <p:cNvSpPr txBox="1"/>
            <p:nvPr/>
          </p:nvSpPr>
          <p:spPr>
            <a:xfrm>
              <a:off x="952042" y="2638630"/>
              <a:ext cx="4271868" cy="5640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 dirty="0">
                  <a:latin typeface="a고딕13" panose="02020600000000000000" pitchFamily="18" charset="-127"/>
                  <a:ea typeface="a고딕13" panose="02020600000000000000" pitchFamily="18" charset="-127"/>
                </a:rPr>
                <a:t>헌혈의집 몇시부터해?</a:t>
              </a:r>
              <a:endParaRPr sz="1600" dirty="0">
                <a:latin typeface="a고딕13" panose="02020600000000000000" pitchFamily="18" charset="-127"/>
                <a:ea typeface="a고딕13" panose="02020600000000000000" pitchFamily="18" charset="-127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 dirty="0">
                  <a:latin typeface="a고딕13" panose="02020600000000000000" pitchFamily="18" charset="-127"/>
                  <a:ea typeface="a고딕13" panose="02020600000000000000" pitchFamily="18" charset="-127"/>
                </a:rPr>
                <a:t>헌혈의집 운영시간 알려줘</a:t>
              </a:r>
              <a:endParaRPr sz="1600" dirty="0">
                <a:latin typeface="a고딕13" panose="02020600000000000000" pitchFamily="18" charset="-127"/>
                <a:ea typeface="a고딕13" panose="02020600000000000000" pitchFamily="18" charset="-127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 dirty="0">
                  <a:latin typeface="a고딕13" panose="02020600000000000000" pitchFamily="18" charset="-127"/>
                  <a:ea typeface="a고딕13" panose="02020600000000000000" pitchFamily="18" charset="-127"/>
                </a:rPr>
                <a:t>몇시까지 하나요?</a:t>
              </a:r>
              <a:endParaRPr sz="1600" dirty="0">
                <a:latin typeface="a고딕13" panose="02020600000000000000" pitchFamily="18" charset="-127"/>
                <a:ea typeface="a고딕13" panose="02020600000000000000" pitchFamily="18" charset="-127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  <p:grpSp>
          <p:nvGrpSpPr>
            <p:cNvPr id="45" name="Google Shape;166;p22">
              <a:extLst>
                <a:ext uri="{FF2B5EF4-FFF2-40B4-BE49-F238E27FC236}">
                  <a16:creationId xmlns:a16="http://schemas.microsoft.com/office/drawing/2014/main" id="{A02F3E38-2DFD-4361-AD84-AC0AE7768DEE}"/>
                </a:ext>
              </a:extLst>
            </p:cNvPr>
            <p:cNvGrpSpPr/>
            <p:nvPr/>
          </p:nvGrpSpPr>
          <p:grpSpPr>
            <a:xfrm>
              <a:off x="4483484" y="2648750"/>
              <a:ext cx="371851" cy="1291979"/>
              <a:chOff x="4382400" y="2457925"/>
              <a:chExt cx="571525" cy="1843500"/>
            </a:xfrm>
          </p:grpSpPr>
          <p:grpSp>
            <p:nvGrpSpPr>
              <p:cNvPr id="47" name="Google Shape;167;p22">
                <a:extLst>
                  <a:ext uri="{FF2B5EF4-FFF2-40B4-BE49-F238E27FC236}">
                    <a16:creationId xmlns:a16="http://schemas.microsoft.com/office/drawing/2014/main" id="{89930A2C-328F-4BEC-85BD-7FFC94115898}"/>
                  </a:ext>
                </a:extLst>
              </p:cNvPr>
              <p:cNvGrpSpPr/>
              <p:nvPr/>
            </p:nvGrpSpPr>
            <p:grpSpPr>
              <a:xfrm>
                <a:off x="4382400" y="2457925"/>
                <a:ext cx="379200" cy="1843500"/>
                <a:chOff x="4635325" y="2503475"/>
                <a:chExt cx="379200" cy="1843500"/>
              </a:xfrm>
            </p:grpSpPr>
            <p:cxnSp>
              <p:nvCxnSpPr>
                <p:cNvPr id="49" name="Google Shape;168;p22">
                  <a:extLst>
                    <a:ext uri="{FF2B5EF4-FFF2-40B4-BE49-F238E27FC236}">
                      <a16:creationId xmlns:a16="http://schemas.microsoft.com/office/drawing/2014/main" id="{8469E283-EDDD-40C4-8B7F-A3AF95197B49}"/>
                    </a:ext>
                  </a:extLst>
                </p:cNvPr>
                <p:cNvCxnSpPr/>
                <p:nvPr/>
              </p:nvCxnSpPr>
              <p:spPr>
                <a:xfrm>
                  <a:off x="4999350" y="2503475"/>
                  <a:ext cx="0" cy="18435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69B5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" name="Google Shape;169;p22">
                  <a:extLst>
                    <a:ext uri="{FF2B5EF4-FFF2-40B4-BE49-F238E27FC236}">
                      <a16:creationId xmlns:a16="http://schemas.microsoft.com/office/drawing/2014/main" id="{3389F343-DF84-4DA2-AFAE-2ACD22CDEB72}"/>
                    </a:ext>
                  </a:extLst>
                </p:cNvPr>
                <p:cNvCxnSpPr/>
                <p:nvPr/>
              </p:nvCxnSpPr>
              <p:spPr>
                <a:xfrm rot="10800000">
                  <a:off x="4635325" y="2518650"/>
                  <a:ext cx="3792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69B5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" name="Google Shape;170;p22">
                  <a:extLst>
                    <a:ext uri="{FF2B5EF4-FFF2-40B4-BE49-F238E27FC236}">
                      <a16:creationId xmlns:a16="http://schemas.microsoft.com/office/drawing/2014/main" id="{1AC06D09-5C24-4684-8075-17E8588F6804}"/>
                    </a:ext>
                  </a:extLst>
                </p:cNvPr>
                <p:cNvCxnSpPr/>
                <p:nvPr/>
              </p:nvCxnSpPr>
              <p:spPr>
                <a:xfrm rot="10800000">
                  <a:off x="4635325" y="4346975"/>
                  <a:ext cx="3792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69B5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48" name="Google Shape;171;p22">
                <a:extLst>
                  <a:ext uri="{FF2B5EF4-FFF2-40B4-BE49-F238E27FC236}">
                    <a16:creationId xmlns:a16="http://schemas.microsoft.com/office/drawing/2014/main" id="{E97BB254-55B8-4C9E-9A72-DCD8604708A7}"/>
                  </a:ext>
                </a:extLst>
              </p:cNvPr>
              <p:cNvCxnSpPr/>
              <p:nvPr/>
            </p:nvCxnSpPr>
            <p:spPr>
              <a:xfrm>
                <a:off x="4749025" y="3360725"/>
                <a:ext cx="2049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69B5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921FFAC0-109D-4408-8DB3-4AFD62C0DB7B}"/>
                </a:ext>
              </a:extLst>
            </p:cNvPr>
            <p:cNvSpPr/>
            <p:nvPr/>
          </p:nvSpPr>
          <p:spPr>
            <a:xfrm>
              <a:off x="4957180" y="2977633"/>
              <a:ext cx="23794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intent</a:t>
              </a:r>
              <a:r>
                <a:rPr lang="ko-KR" altLang="en-US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를 </a:t>
              </a:r>
              <a:r>
                <a:rPr lang="en-US" altLang="ko-KR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‘</a:t>
              </a:r>
              <a:r>
                <a:rPr lang="ko-KR" altLang="en-US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운영시간</a:t>
              </a:r>
              <a:r>
                <a:rPr lang="en-US" altLang="ko-KR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’</a:t>
              </a:r>
              <a:r>
                <a:rPr lang="ko-KR" altLang="en-US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으로 인식</a:t>
              </a:r>
              <a:endParaRPr lang="ko-KR" altLang="en-US" sz="1400" dirty="0">
                <a:solidFill>
                  <a:srgbClr val="1281DA"/>
                </a:solidFill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702A286D-C70E-4432-AD98-97EE8467D7FB}"/>
              </a:ext>
            </a:extLst>
          </p:cNvPr>
          <p:cNvGrpSpPr/>
          <p:nvPr/>
        </p:nvGrpSpPr>
        <p:grpSpPr>
          <a:xfrm>
            <a:off x="6420288" y="4323455"/>
            <a:ext cx="5467338" cy="1166894"/>
            <a:chOff x="879531" y="4353920"/>
            <a:chExt cx="7400802" cy="1579553"/>
          </a:xfrm>
        </p:grpSpPr>
        <p:sp>
          <p:nvSpPr>
            <p:cNvPr id="53" name="Google Shape;142;p21">
              <a:extLst>
                <a:ext uri="{FF2B5EF4-FFF2-40B4-BE49-F238E27FC236}">
                  <a16:creationId xmlns:a16="http://schemas.microsoft.com/office/drawing/2014/main" id="{286F34C3-F8BB-4FE1-8BC8-2FD3BF08B54B}"/>
                </a:ext>
              </a:extLst>
            </p:cNvPr>
            <p:cNvSpPr txBox="1"/>
            <p:nvPr/>
          </p:nvSpPr>
          <p:spPr>
            <a:xfrm>
              <a:off x="925061" y="4353920"/>
              <a:ext cx="4271868" cy="5640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ko" sz="1600" u="sng" dirty="0">
                  <a:highlight>
                    <a:srgbClr val="AAD5F8"/>
                  </a:highlight>
                  <a:latin typeface="a고딕13" panose="02020600000000000000" pitchFamily="18" charset="-127"/>
                  <a:ea typeface="a고딕13" panose="02020600000000000000" pitchFamily="18" charset="-127"/>
                </a:rPr>
                <a:t>서대문구</a:t>
              </a:r>
              <a:r>
                <a:rPr lang="ko" sz="1600" dirty="0">
                  <a:latin typeface="a고딕13" panose="02020600000000000000" pitchFamily="18" charset="-127"/>
                  <a:ea typeface="a고딕13" panose="02020600000000000000" pitchFamily="18" charset="-127"/>
                </a:rPr>
                <a:t> 헌</a:t>
              </a:r>
              <a:r>
                <a:rPr lang="ko" altLang="ko-KR" sz="1600" dirty="0">
                  <a:latin typeface="a고딕13" panose="02020600000000000000" pitchFamily="18" charset="-127"/>
                  <a:ea typeface="a고딕13" panose="02020600000000000000" pitchFamily="18" charset="-127"/>
                </a:rPr>
                <a:t>혈</a:t>
              </a:r>
              <a:r>
                <a:rPr lang="ko" sz="1600" dirty="0">
                  <a:latin typeface="a고딕13" panose="02020600000000000000" pitchFamily="18" charset="-127"/>
                  <a:ea typeface="a고딕13" panose="02020600000000000000" pitchFamily="18" charset="-127"/>
                </a:rPr>
                <a:t>장소 알려줘</a:t>
              </a:r>
              <a:endParaRPr sz="1600" dirty="0"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  <p:sp>
          <p:nvSpPr>
            <p:cNvPr id="54" name="Google Shape;143;p21">
              <a:extLst>
                <a:ext uri="{FF2B5EF4-FFF2-40B4-BE49-F238E27FC236}">
                  <a16:creationId xmlns:a16="http://schemas.microsoft.com/office/drawing/2014/main" id="{8CA17FCE-A431-4887-A54D-E59E195C0F39}"/>
                </a:ext>
              </a:extLst>
            </p:cNvPr>
            <p:cNvSpPr txBox="1"/>
            <p:nvPr/>
          </p:nvSpPr>
          <p:spPr>
            <a:xfrm>
              <a:off x="925061" y="5214807"/>
              <a:ext cx="4271868" cy="5640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 u="sng" dirty="0">
                  <a:highlight>
                    <a:srgbClr val="AAD5F8"/>
                  </a:highlight>
                  <a:latin typeface="a고딕13" panose="02020600000000000000" pitchFamily="18" charset="-127"/>
                  <a:ea typeface="a고딕13" panose="02020600000000000000" pitchFamily="18" charset="-127"/>
                </a:rPr>
                <a:t>성남시</a:t>
              </a:r>
              <a:r>
                <a:rPr lang="ko" sz="1600" dirty="0">
                  <a:latin typeface="a고딕13" panose="02020600000000000000" pitchFamily="18" charset="-127"/>
                  <a:ea typeface="a고딕13" panose="02020600000000000000" pitchFamily="18" charset="-127"/>
                </a:rPr>
                <a:t> 헌혈의집 어디어디 있어?</a:t>
              </a:r>
              <a:endParaRPr sz="1600" dirty="0"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84B03903-4D6D-4AC8-A230-75D6AA8D9494}"/>
                </a:ext>
              </a:extLst>
            </p:cNvPr>
            <p:cNvSpPr/>
            <p:nvPr/>
          </p:nvSpPr>
          <p:spPr>
            <a:xfrm>
              <a:off x="1001952" y="4764809"/>
              <a:ext cx="108545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entity</a:t>
              </a:r>
              <a:endParaRPr lang="ko-KR" altLang="en-US" sz="1400" dirty="0">
                <a:solidFill>
                  <a:srgbClr val="1281DA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8B0912D5-0292-46EA-B07E-92BE5B0A5236}"/>
                </a:ext>
              </a:extLst>
            </p:cNvPr>
            <p:cNvSpPr/>
            <p:nvPr/>
          </p:nvSpPr>
          <p:spPr>
            <a:xfrm>
              <a:off x="879531" y="5625696"/>
              <a:ext cx="108545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entity</a:t>
              </a:r>
              <a:endParaRPr lang="ko-KR" altLang="en-US" sz="1400" dirty="0">
                <a:solidFill>
                  <a:srgbClr val="1281DA"/>
                </a:solidFill>
              </a:endParaRPr>
            </a:p>
          </p:txBody>
        </p:sp>
        <p:grpSp>
          <p:nvGrpSpPr>
            <p:cNvPr id="57" name="Google Shape;166;p22">
              <a:extLst>
                <a:ext uri="{FF2B5EF4-FFF2-40B4-BE49-F238E27FC236}">
                  <a16:creationId xmlns:a16="http://schemas.microsoft.com/office/drawing/2014/main" id="{F2EE0EF0-3B70-4ED1-AE22-CBCDD40899F0}"/>
                </a:ext>
              </a:extLst>
            </p:cNvPr>
            <p:cNvGrpSpPr/>
            <p:nvPr/>
          </p:nvGrpSpPr>
          <p:grpSpPr>
            <a:xfrm>
              <a:off x="5064058" y="4490161"/>
              <a:ext cx="371851" cy="1291979"/>
              <a:chOff x="4382400" y="2457925"/>
              <a:chExt cx="571525" cy="1843500"/>
            </a:xfrm>
          </p:grpSpPr>
          <p:grpSp>
            <p:nvGrpSpPr>
              <p:cNvPr id="59" name="Google Shape;167;p22">
                <a:extLst>
                  <a:ext uri="{FF2B5EF4-FFF2-40B4-BE49-F238E27FC236}">
                    <a16:creationId xmlns:a16="http://schemas.microsoft.com/office/drawing/2014/main" id="{6790EF71-4450-40E6-AD9D-C72BBD025E92}"/>
                  </a:ext>
                </a:extLst>
              </p:cNvPr>
              <p:cNvGrpSpPr/>
              <p:nvPr/>
            </p:nvGrpSpPr>
            <p:grpSpPr>
              <a:xfrm>
                <a:off x="4382400" y="2457925"/>
                <a:ext cx="379200" cy="1843500"/>
                <a:chOff x="4635325" y="2503475"/>
                <a:chExt cx="379200" cy="1843500"/>
              </a:xfrm>
            </p:grpSpPr>
            <p:cxnSp>
              <p:nvCxnSpPr>
                <p:cNvPr id="61" name="Google Shape;168;p22">
                  <a:extLst>
                    <a:ext uri="{FF2B5EF4-FFF2-40B4-BE49-F238E27FC236}">
                      <a16:creationId xmlns:a16="http://schemas.microsoft.com/office/drawing/2014/main" id="{BE719259-EE22-4F09-945A-3E54AA7229A7}"/>
                    </a:ext>
                  </a:extLst>
                </p:cNvPr>
                <p:cNvCxnSpPr/>
                <p:nvPr/>
              </p:nvCxnSpPr>
              <p:spPr>
                <a:xfrm>
                  <a:off x="4999350" y="2503475"/>
                  <a:ext cx="0" cy="18435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69B5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" name="Google Shape;169;p22">
                  <a:extLst>
                    <a:ext uri="{FF2B5EF4-FFF2-40B4-BE49-F238E27FC236}">
                      <a16:creationId xmlns:a16="http://schemas.microsoft.com/office/drawing/2014/main" id="{9FDBFDFD-2C0A-45E0-B2C3-382A93E8A2E0}"/>
                    </a:ext>
                  </a:extLst>
                </p:cNvPr>
                <p:cNvCxnSpPr/>
                <p:nvPr/>
              </p:nvCxnSpPr>
              <p:spPr>
                <a:xfrm rot="10800000">
                  <a:off x="4635325" y="2518650"/>
                  <a:ext cx="3792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69B5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" name="Google Shape;170;p22">
                  <a:extLst>
                    <a:ext uri="{FF2B5EF4-FFF2-40B4-BE49-F238E27FC236}">
                      <a16:creationId xmlns:a16="http://schemas.microsoft.com/office/drawing/2014/main" id="{366B5162-F3F1-4A1B-8CD5-1098E1FFCF67}"/>
                    </a:ext>
                  </a:extLst>
                </p:cNvPr>
                <p:cNvCxnSpPr/>
                <p:nvPr/>
              </p:nvCxnSpPr>
              <p:spPr>
                <a:xfrm rot="10800000">
                  <a:off x="4635325" y="4346975"/>
                  <a:ext cx="3792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69B5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60" name="Google Shape;171;p22">
                <a:extLst>
                  <a:ext uri="{FF2B5EF4-FFF2-40B4-BE49-F238E27FC236}">
                    <a16:creationId xmlns:a16="http://schemas.microsoft.com/office/drawing/2014/main" id="{C6F3A69B-55E6-4FA7-9EF4-2AC8A6FF20CE}"/>
                  </a:ext>
                </a:extLst>
              </p:cNvPr>
              <p:cNvCxnSpPr/>
              <p:nvPr/>
            </p:nvCxnSpPr>
            <p:spPr>
              <a:xfrm>
                <a:off x="4749025" y="3360725"/>
                <a:ext cx="2049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69B5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08B3BA1-54D3-42BB-AC71-68B3679BA3ED}"/>
                </a:ext>
              </a:extLst>
            </p:cNvPr>
            <p:cNvSpPr/>
            <p:nvPr/>
          </p:nvSpPr>
          <p:spPr>
            <a:xfrm>
              <a:off x="5571539" y="4767834"/>
              <a:ext cx="270879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intent</a:t>
              </a:r>
              <a:r>
                <a:rPr lang="ko-KR" altLang="en-US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를 </a:t>
              </a:r>
              <a:r>
                <a:rPr lang="en-US" altLang="ko-KR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‘</a:t>
              </a:r>
              <a:r>
                <a:rPr lang="ko-KR" altLang="en-US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장소</a:t>
              </a:r>
              <a:r>
                <a:rPr lang="en-US" altLang="ko-KR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’</a:t>
              </a:r>
              <a:r>
                <a:rPr lang="ko-KR" altLang="en-US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로</a:t>
              </a:r>
              <a:endParaRPr lang="en-US" altLang="ko-KR" sz="1400" dirty="0">
                <a:solidFill>
                  <a:srgbClr val="1281DA"/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  <a:p>
              <a:r>
                <a:rPr lang="ko-KR" altLang="en-US" sz="1400" dirty="0">
                  <a:solidFill>
                    <a:srgbClr val="1281DA"/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인식</a:t>
              </a:r>
              <a:endParaRPr lang="en-US" altLang="ko-KR" sz="1400" dirty="0">
                <a:solidFill>
                  <a:srgbClr val="1281DA"/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pic>
        <p:nvPicPr>
          <p:cNvPr id="65" name="그림 64">
            <a:extLst>
              <a:ext uri="{FF2B5EF4-FFF2-40B4-BE49-F238E27FC236}">
                <a16:creationId xmlns:a16="http://schemas.microsoft.com/office/drawing/2014/main" id="{90A4593C-C9A3-4BC6-A8CE-66502F7F1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313265"/>
            <a:ext cx="4769727" cy="233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14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0ECB8-49B8-48FD-AF53-C780941B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PiBot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</a:t>
            </a:r>
            <a:r>
              <a:rPr lang="en-US" altLang="ko-KR" sz="32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(Microsoft </a:t>
            </a:r>
            <a:r>
              <a:rPr lang="ko-KR" altLang="en-US" sz="32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챗봇</a:t>
            </a:r>
            <a:r>
              <a:rPr lang="ko-KR" altLang="en-US" sz="32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경진대회</a:t>
            </a:r>
            <a:r>
              <a:rPr lang="en-US" altLang="ko-KR" sz="32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6C37D4-D669-4D21-AFA4-F4444CAC310B}"/>
              </a:ext>
            </a:extLst>
          </p:cNvPr>
          <p:cNvSpPr txBox="1">
            <a:spLocks/>
          </p:cNvSpPr>
          <p:nvPr/>
        </p:nvSpPr>
        <p:spPr>
          <a:xfrm>
            <a:off x="1088190" y="1583791"/>
            <a:ext cx="3623509" cy="511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2 – Google Map API</a:t>
            </a:r>
            <a:endParaRPr lang="ko-KR" altLang="en-US" sz="1800" dirty="0">
              <a:latin typeface="Sandoll 고딕Neo1유니코드 03 Lt" panose="020B0600000101010101" pitchFamily="34" charset="-127"/>
              <a:ea typeface="Sandoll 고딕Neo1유니코드 03 Lt" panose="020B0600000101010101" pitchFamily="34" charset="-127"/>
            </a:endParaRPr>
          </a:p>
        </p:txBody>
      </p:sp>
      <p:sp>
        <p:nvSpPr>
          <p:cNvPr id="4" name="Google Shape;177;p23">
            <a:extLst>
              <a:ext uri="{FF2B5EF4-FFF2-40B4-BE49-F238E27FC236}">
                <a16:creationId xmlns:a16="http://schemas.microsoft.com/office/drawing/2014/main" id="{4C7422E8-1929-4F48-94C2-30BA3DAA3B7E}"/>
              </a:ext>
            </a:extLst>
          </p:cNvPr>
          <p:cNvSpPr txBox="1">
            <a:spLocks/>
          </p:cNvSpPr>
          <p:nvPr/>
        </p:nvSpPr>
        <p:spPr>
          <a:xfrm>
            <a:off x="7098636" y="4093144"/>
            <a:ext cx="4607975" cy="17339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600" dirty="0">
                <a:solidFill>
                  <a:srgbClr val="1A73E8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Maps static API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를 이용</a:t>
            </a: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각 헌혈의 집 </a:t>
            </a:r>
            <a:r>
              <a:rPr lang="ko-KR" altLang="en-US" sz="1600" dirty="0">
                <a:highlight>
                  <a:srgbClr val="AAD5F8"/>
                </a:highlight>
                <a:latin typeface="a고딕14" panose="02020600000000000000" pitchFamily="18" charset="-127"/>
                <a:ea typeface="a고딕14" panose="02020600000000000000" pitchFamily="18" charset="-127"/>
              </a:rPr>
              <a:t>위도</a:t>
            </a:r>
            <a:r>
              <a:rPr lang="en-US" altLang="ko-KR" sz="1600" dirty="0">
                <a:highlight>
                  <a:srgbClr val="AAD5F8"/>
                </a:highlight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r>
              <a:rPr lang="ko-KR" altLang="en-US" sz="1600" dirty="0">
                <a:highlight>
                  <a:srgbClr val="AAD5F8"/>
                </a:highlight>
                <a:latin typeface="a고딕14" panose="02020600000000000000" pitchFamily="18" charset="-127"/>
                <a:ea typeface="a고딕14" panose="02020600000000000000" pitchFamily="18" charset="-127"/>
              </a:rPr>
              <a:t>경도를 통해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지도이미지를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받아옴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  <a:endParaRPr lang="ko-KR" altLang="en-US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5" name="Google Shape;178;p23">
            <a:extLst>
              <a:ext uri="{FF2B5EF4-FFF2-40B4-BE49-F238E27FC236}">
                <a16:creationId xmlns:a16="http://schemas.microsoft.com/office/drawing/2014/main" id="{F296E154-E22A-491F-B83C-87B6CF379EC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2789"/>
          <a:stretch/>
        </p:blipFill>
        <p:spPr>
          <a:xfrm>
            <a:off x="1054846" y="2153122"/>
            <a:ext cx="5875302" cy="43170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2854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0ECB8-49B8-48FD-AF53-C780941B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tooneview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(</a:t>
            </a:r>
            <a:r>
              <a:rPr lang="ko-KR" altLang="en-US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투니뷰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67D07297-12D6-4B92-BCF2-9C6FA53151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8" r="15770"/>
          <a:stretch/>
        </p:blipFill>
        <p:spPr>
          <a:xfrm>
            <a:off x="914400" y="2710085"/>
            <a:ext cx="2964581" cy="2092922"/>
          </a:xfrm>
          <a:prstGeom prst="rect">
            <a:avLst/>
          </a:prstGeom>
        </p:spPr>
      </p:pic>
      <p:graphicFrame>
        <p:nvGraphicFramePr>
          <p:cNvPr id="9" name="표 53">
            <a:extLst>
              <a:ext uri="{FF2B5EF4-FFF2-40B4-BE49-F238E27FC236}">
                <a16:creationId xmlns:a16="http://schemas.microsoft.com/office/drawing/2014/main" id="{32CFAEE4-3E29-44D5-B62E-431B578DDB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203418"/>
              </p:ext>
            </p:extLst>
          </p:nvPr>
        </p:nvGraphicFramePr>
        <p:xfrm>
          <a:off x="4665947" y="1928997"/>
          <a:ext cx="6537859" cy="400601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55971">
                  <a:extLst>
                    <a:ext uri="{9D8B030D-6E8A-4147-A177-3AD203B41FA5}">
                      <a16:colId xmlns:a16="http://schemas.microsoft.com/office/drawing/2014/main" val="630062831"/>
                    </a:ext>
                  </a:extLst>
                </a:gridCol>
                <a:gridCol w="4881888">
                  <a:extLst>
                    <a:ext uri="{9D8B030D-6E8A-4147-A177-3AD203B41FA5}">
                      <a16:colId xmlns:a16="http://schemas.microsoft.com/office/drawing/2014/main" val="4103667236"/>
                    </a:ext>
                  </a:extLst>
                </a:gridCol>
              </a:tblGrid>
              <a:tr h="1016333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개요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다양한 플랫폼을 통합하여 카테고리별로 웹툰을 </a:t>
                      </a:r>
                      <a:r>
                        <a:rPr lang="ko-KR" altLang="en-US" sz="18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추천받을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수 있고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 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리뷰를 한 번에 볼 수 있는 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통합형 리뷰 포럼 웹 어플리케이션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11241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개발기간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2019.09 – 2019.12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12405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Web</a:t>
                      </a: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skills</a:t>
                      </a: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html, </a:t>
                      </a:r>
                      <a:r>
                        <a:rPr lang="en-US" altLang="ko-KR" sz="18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css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, php, </a:t>
                      </a:r>
                      <a:r>
                        <a:rPr lang="en-US" altLang="ko-KR" sz="18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Javascript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331622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database</a:t>
                      </a: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MySQL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7077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개발인원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3</a:t>
                      </a: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명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287581"/>
                  </a:ext>
                </a:extLst>
              </a:tr>
              <a:tr h="427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주요 역할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웹 개발 및 디자인</a:t>
                      </a:r>
                      <a:endParaRPr lang="en-US" altLang="ko-KR" sz="1800" dirty="0">
                        <a:solidFill>
                          <a:schemeClr val="bg2">
                            <a:lumMod val="25000"/>
                          </a:schemeClr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873326"/>
                  </a:ext>
                </a:extLst>
              </a:tr>
              <a:tr h="4262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데모 영상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A3B3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hlinkClick r:id="rId3"/>
                        </a:rPr>
                        <a:t>https://youtu.be/qN0y5UWB3to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25454"/>
                  </a:ext>
                </a:extLst>
              </a:tr>
              <a:tr h="4262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bg1"/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Github</a:t>
                      </a:r>
                      <a:endParaRPr lang="en-US" altLang="ko-KR" sz="1800" dirty="0">
                        <a:solidFill>
                          <a:schemeClr val="bg1"/>
                        </a:solidFill>
                        <a:latin typeface="Sandoll 고딕Neo1유니코드 03 Lt" panose="020B0600000101010101" pitchFamily="34" charset="-127"/>
                        <a:ea typeface="Sandoll 고딕Neo1유니코드 03 Lt" panose="020B0600000101010101" pitchFamily="34" charset="-127"/>
                      </a:endParaRPr>
                    </a:p>
                  </a:txBody>
                  <a:tcPr anchor="ctr">
                    <a:solidFill>
                      <a:srgbClr val="7C91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  <a:hlinkClick r:id="rId4"/>
                        </a:rPr>
                        <a:t>https://github.com/dahaelee/tooneview</a:t>
                      </a:r>
                      <a:r>
                        <a:rPr lang="en-US" altLang="ko-KR" sz="18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andoll 고딕Neo1유니코드 03 Lt" panose="020B0600000101010101" pitchFamily="34" charset="-127"/>
                          <a:ea typeface="Sandoll 고딕Neo1유니코드 03 Lt" panose="020B0600000101010101" pitchFamily="34" charset="-127"/>
                        </a:rPr>
                        <a:t> </a:t>
                      </a:r>
                    </a:p>
                  </a:txBody>
                  <a:tcPr marL="18000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8529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0259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F3B15E-F11E-45AF-B72D-05067F166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1890" y="2599791"/>
            <a:ext cx="4089935" cy="31217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&gt;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회원가입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/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로그인 기능</a:t>
            </a:r>
          </a:p>
          <a:p>
            <a:pPr marL="0" indent="0">
              <a:buNone/>
            </a:pP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&gt;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웹툰에 대한 정보와 평점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리뷰 제공</a:t>
            </a:r>
          </a:p>
          <a:p>
            <a:pPr marL="0" indent="0">
              <a:buNone/>
            </a:pP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&gt;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장르별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/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플랫폼별 웹툰 보기</a:t>
            </a:r>
          </a:p>
          <a:p>
            <a:pPr marL="0" indent="0">
              <a:buNone/>
            </a:pP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&gt;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최근 </a:t>
            </a:r>
            <a:r>
              <a:rPr lang="ko-KR" altLang="en-US" sz="1800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리뷰된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작품 리스트 제공</a:t>
            </a:r>
          </a:p>
          <a:p>
            <a:pPr marL="0" indent="0">
              <a:buNone/>
            </a:pP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&gt;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투데이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/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위클리 웹툰 랭킹 시스템</a:t>
            </a:r>
          </a:p>
          <a:p>
            <a:pPr marL="0" indent="0">
              <a:buNone/>
            </a:pP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&gt;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웹툰 제목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/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작가 검색</a:t>
            </a:r>
          </a:p>
          <a:p>
            <a:pPr marL="0" indent="0">
              <a:buNone/>
            </a:pP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&gt; </a:t>
            </a:r>
            <a:r>
              <a:rPr lang="ko-KR" altLang="en-US" sz="1800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리뷰어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</a:t>
            </a:r>
            <a:r>
              <a:rPr lang="ko-KR" altLang="en-US" sz="1800" dirty="0" err="1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팔로우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A4F4000-8A4D-4493-9860-8702161FAC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74" b="2902"/>
          <a:stretch/>
        </p:blipFill>
        <p:spPr>
          <a:xfrm>
            <a:off x="838200" y="2294956"/>
            <a:ext cx="6485823" cy="342659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67643413-F0A3-4493-B204-2237842B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tooneview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(</a:t>
            </a:r>
            <a:r>
              <a:rPr lang="ko-KR" altLang="en-US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투니뷰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1DB84672-9372-4696-B220-D17034328EF3}"/>
              </a:ext>
            </a:extLst>
          </p:cNvPr>
          <p:cNvSpPr txBox="1">
            <a:spLocks/>
          </p:cNvSpPr>
          <p:nvPr/>
        </p:nvSpPr>
        <p:spPr>
          <a:xfrm>
            <a:off x="1088191" y="1583791"/>
            <a:ext cx="1477210" cy="486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-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전체 기능</a:t>
            </a:r>
          </a:p>
        </p:txBody>
      </p:sp>
    </p:spTree>
    <p:extLst>
      <p:ext uri="{BB962C8B-B14F-4D97-AF65-F5344CB8AC3E}">
        <p14:creationId xmlns:p14="http://schemas.microsoft.com/office/powerpoint/2010/main" val="2750456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67643413-F0A3-4493-B204-2237842B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tooneview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 (</a:t>
            </a:r>
            <a:r>
              <a:rPr lang="ko-KR" altLang="en-US" sz="4800" dirty="0" err="1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투니뷰</a:t>
            </a:r>
            <a:r>
              <a:rPr lang="en-US" altLang="ko-KR" sz="4800" dirty="0">
                <a:latin typeface="Sandoll 고딕Neo1유니코드 06 Sb" panose="020B0600000101010101" pitchFamily="34" charset="-127"/>
                <a:ea typeface="Sandoll 고딕Neo1유니코드 06 Sb" panose="020B0600000101010101" pitchFamily="34" charset="-127"/>
              </a:rPr>
              <a:t>)</a:t>
            </a:r>
            <a:endParaRPr lang="ko-KR" altLang="en-US" sz="4800" dirty="0">
              <a:latin typeface="Sandoll 고딕Neo1유니코드 06 Sb" panose="020B0600000101010101" pitchFamily="34" charset="-127"/>
              <a:ea typeface="Sandoll 고딕Neo1유니코드 06 Sb" panose="020B0600000101010101" pitchFamily="34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1DB84672-9372-4696-B220-D17034328EF3}"/>
              </a:ext>
            </a:extLst>
          </p:cNvPr>
          <p:cNvSpPr txBox="1">
            <a:spLocks/>
          </p:cNvSpPr>
          <p:nvPr/>
        </p:nvSpPr>
        <p:spPr>
          <a:xfrm>
            <a:off x="1088190" y="1583791"/>
            <a:ext cx="3623509" cy="511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구현기능</a:t>
            </a:r>
            <a:r>
              <a:rPr lang="en-US" altLang="ko-KR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1 – </a:t>
            </a:r>
            <a:r>
              <a:rPr lang="ko-KR" altLang="en-US" sz="1800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회원가입 및 로그인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EF4FF53-7DB9-4FF6-B04F-83E7688B68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7" b="3609"/>
          <a:stretch/>
        </p:blipFill>
        <p:spPr>
          <a:xfrm>
            <a:off x="1088190" y="2551815"/>
            <a:ext cx="4786489" cy="251991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603D5C-8284-4675-8C4F-631EE6780ADD}"/>
              </a:ext>
            </a:extLst>
          </p:cNvPr>
          <p:cNvSpPr txBox="1"/>
          <p:nvPr/>
        </p:nvSpPr>
        <p:spPr>
          <a:xfrm>
            <a:off x="3186483" y="5371255"/>
            <a:ext cx="58190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회원가입을 통해 리뷰어의 정보를 데이터베이스에 등록하고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, </a:t>
            </a:r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데이터베이스에서 검색을 통해 로그인을 실행한다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</a:p>
          <a:p>
            <a:pPr algn="ctr"/>
            <a:r>
              <a:rPr lang="ko-KR" altLang="en-US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로그아웃 전까지 사용자의 세션을 유지한다</a:t>
            </a:r>
            <a:r>
              <a:rPr lang="en-US" altLang="ko-KR" dirty="0">
                <a:latin typeface="Sandoll 고딕Neo1유니코드 03 Lt" panose="020B0600000101010101" pitchFamily="34" charset="-127"/>
                <a:ea typeface="Sandoll 고딕Neo1유니코드 03 Lt" panose="020B0600000101010101" pitchFamily="34" charset="-127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212A7CF-21A6-4675-A7F9-4F78C1A3D3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27" b="2579"/>
          <a:stretch/>
        </p:blipFill>
        <p:spPr>
          <a:xfrm>
            <a:off x="6317323" y="2551815"/>
            <a:ext cx="4786487" cy="251991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98718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1438</TotalTime>
  <Words>1075</Words>
  <Application>Microsoft Office PowerPoint</Application>
  <PresentationFormat>와이드스크린</PresentationFormat>
  <Paragraphs>236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7" baseType="lpstr">
      <vt:lpstr>a고딕13</vt:lpstr>
      <vt:lpstr>a고딕14</vt:lpstr>
      <vt:lpstr>Sandoll 고딕Neo1유니코드 03 Lt</vt:lpstr>
      <vt:lpstr>Sandoll 고딕Neo1유니코드 06 Sb</vt:lpstr>
      <vt:lpstr>Sandoll 고딕Neo2 03 Regular</vt:lpstr>
      <vt:lpstr>맑은 고딕</vt:lpstr>
      <vt:lpstr>Arial</vt:lpstr>
      <vt:lpstr>Office 테마</vt:lpstr>
      <vt:lpstr>김은아 포트폴리오</vt:lpstr>
      <vt:lpstr>프로젝트 목록</vt:lpstr>
      <vt:lpstr>javascript 클론코딩</vt:lpstr>
      <vt:lpstr>PiBot (Microsoft 챗봇 경진대회)</vt:lpstr>
      <vt:lpstr>PiBot (Microsoft 챗봇 경진대회)</vt:lpstr>
      <vt:lpstr>PiBot (Microsoft 챗봇 경진대회)</vt:lpstr>
      <vt:lpstr>tooneview (투니뷰)</vt:lpstr>
      <vt:lpstr>tooneview (투니뷰)</vt:lpstr>
      <vt:lpstr>tooneview (투니뷰)</vt:lpstr>
      <vt:lpstr>tooneview (투니뷰)</vt:lpstr>
      <vt:lpstr>tooneview (투니뷰)</vt:lpstr>
      <vt:lpstr>IMAKE – Interactive Media Art for Kids </vt:lpstr>
      <vt:lpstr>IMAKE – Interactive Media Art for Kids </vt:lpstr>
      <vt:lpstr>IMAKE – Interactive Media Art for Kids </vt:lpstr>
      <vt:lpstr>Return of Bullet; </vt:lpstr>
      <vt:lpstr>Return of Bullet; </vt:lpstr>
      <vt:lpstr>Return of Bullet; </vt:lpstr>
      <vt:lpstr>Return of Bullet; </vt:lpstr>
      <vt:lpstr>Catizard (캐티자드) – 그래픽 담당으로 참여</vt:lpstr>
      <vt:lpstr>Catizard (캐티자드) – 그래픽 담당으로 참여</vt:lpstr>
      <vt:lpstr>Catizard (캐티자드) – 그래픽 담당으로 참여</vt:lpstr>
      <vt:lpstr>Alice in WonderRoom</vt:lpstr>
      <vt:lpstr>Alice in WonderRoom</vt:lpstr>
      <vt:lpstr>Alice in WonderRoom</vt:lpstr>
      <vt:lpstr>Alice in WonderRoom</vt:lpstr>
      <vt:lpstr>Alice in WonderRoom</vt:lpstr>
      <vt:lpstr>Another me in the basement</vt:lpstr>
      <vt:lpstr>Another me in the basement</vt:lpstr>
      <vt:lpstr>Another me in the basement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김은아 포트폴리오</dc:title>
  <dc:creator>김 은아</dc:creator>
  <cp:lastModifiedBy>김 은아</cp:lastModifiedBy>
  <cp:revision>145</cp:revision>
  <dcterms:created xsi:type="dcterms:W3CDTF">2020-05-19T03:50:31Z</dcterms:created>
  <dcterms:modified xsi:type="dcterms:W3CDTF">2020-08-18T13:04:39Z</dcterms:modified>
</cp:coreProperties>
</file>

<file path=docProps/thumbnail.jpeg>
</file>